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561" r:id="rId3"/>
    <p:sldId id="689" r:id="rId4"/>
    <p:sldId id="691" r:id="rId5"/>
    <p:sldId id="667" r:id="rId6"/>
    <p:sldId id="643" r:id="rId7"/>
    <p:sldId id="644" r:id="rId8"/>
    <p:sldId id="669" r:id="rId9"/>
    <p:sldId id="671" r:id="rId10"/>
    <p:sldId id="679" r:id="rId11"/>
    <p:sldId id="677" r:id="rId12"/>
    <p:sldId id="640" r:id="rId13"/>
    <p:sldId id="641" r:id="rId14"/>
    <p:sldId id="642" r:id="rId15"/>
    <p:sldId id="674" r:id="rId16"/>
    <p:sldId id="657" r:id="rId17"/>
    <p:sldId id="638" r:id="rId18"/>
    <p:sldId id="645" r:id="rId19"/>
    <p:sldId id="652" r:id="rId20"/>
    <p:sldId id="656" r:id="rId21"/>
    <p:sldId id="692" r:id="rId22"/>
    <p:sldId id="682" r:id="rId23"/>
    <p:sldId id="683" r:id="rId24"/>
    <p:sldId id="684" r:id="rId25"/>
    <p:sldId id="695" r:id="rId26"/>
    <p:sldId id="696" r:id="rId27"/>
    <p:sldId id="699" r:id="rId28"/>
    <p:sldId id="701" r:id="rId29"/>
    <p:sldId id="702" r:id="rId30"/>
    <p:sldId id="706" r:id="rId31"/>
    <p:sldId id="661" r:id="rId32"/>
    <p:sldId id="659" r:id="rId33"/>
    <p:sldId id="711" r:id="rId34"/>
    <p:sldId id="715" r:id="rId35"/>
    <p:sldId id="720" r:id="rId36"/>
    <p:sldId id="708" r:id="rId37"/>
    <p:sldId id="710" r:id="rId38"/>
    <p:sldId id="63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B7CDDE"/>
    <a:srgbClr val="BE7F5C"/>
    <a:srgbClr val="A435F1"/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58"/>
    <p:restoredTop sz="93785"/>
  </p:normalViewPr>
  <p:slideViewPr>
    <p:cSldViewPr snapToGrid="0" snapToObjects="1">
      <p:cViewPr varScale="1">
        <p:scale>
          <a:sx n="118" d="100"/>
          <a:sy n="118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56149-BFAA-0A4A-B1E4-80960B75891F}" type="datetimeFigureOut">
              <a:rPr lang="en-US" smtClean="0"/>
              <a:t>3/4/20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C91A5-8A92-1545-908F-6A52F84BD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82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34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81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60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6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88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37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892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24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3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41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71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32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60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18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53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74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11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644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736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493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65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111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641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550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913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280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662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84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34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1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91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25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7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03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04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39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61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2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74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41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8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6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89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7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31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9BC40-66CA-CD47-940C-F8F508737E32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42.png"/><Relationship Id="rId5" Type="http://schemas.openxmlformats.org/officeDocument/2006/relationships/image" Target="../media/image91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1.png"/><Relationship Id="rId5" Type="http://schemas.openxmlformats.org/officeDocument/2006/relationships/image" Target="../media/image91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6.png"/><Relationship Id="rId5" Type="http://schemas.openxmlformats.org/officeDocument/2006/relationships/image" Target="../media/image91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30.png"/><Relationship Id="rId5" Type="http://schemas.openxmlformats.org/officeDocument/2006/relationships/image" Target="../media/image140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25.png"/><Relationship Id="rId5" Type="http://schemas.openxmlformats.org/officeDocument/2006/relationships/image" Target="../media/image9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8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.jp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5.png"/><Relationship Id="rId5" Type="http://schemas.openxmlformats.org/officeDocument/2006/relationships/image" Target="../media/image29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gif"/><Relationship Id="rId5" Type="http://schemas.openxmlformats.org/officeDocument/2006/relationships/image" Target="../media/image32.jpg"/><Relationship Id="rId6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.jp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2.jpg"/><Relationship Id="rId5" Type="http://schemas.openxmlformats.org/officeDocument/2006/relationships/image" Target="../media/image52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7432"/>
            <a:ext cx="12192000" cy="50217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1323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1836" y="44530"/>
            <a:ext cx="12203836" cy="1268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SOEE1475 Statistics and Data Analysis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Lecture 5: Spatial statistics</a:t>
            </a:r>
            <a:endParaRPr lang="en-US" sz="36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3370"/>
            <a:ext cx="12192000" cy="764630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16713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Graeme T. </a:t>
            </a:r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Lloyd</a:t>
            </a:r>
          </a:p>
        </p:txBody>
      </p:sp>
    </p:spTree>
    <p:extLst>
      <p:ext uri="{BB962C8B-B14F-4D97-AF65-F5344CB8AC3E}">
        <p14:creationId xmlns:p14="http://schemas.microsoft.com/office/powerpoint/2010/main" val="210425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72509" y="1732668"/>
            <a:ext cx="1895231" cy="1674861"/>
            <a:chOff x="1001486" y="1948543"/>
            <a:chExt cx="1895231" cy="1674861"/>
          </a:xfrm>
        </p:grpSpPr>
        <p:sp>
          <p:nvSpPr>
            <p:cNvPr id="7" name="Oval 6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62216" y="1716339"/>
            <a:ext cx="1982319" cy="1707519"/>
            <a:chOff x="4648196" y="1959429"/>
            <a:chExt cx="1982319" cy="1707519"/>
          </a:xfrm>
        </p:grpSpPr>
        <p:sp>
          <p:nvSpPr>
            <p:cNvPr id="34" name="Oval 33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639011" y="1628028"/>
            <a:ext cx="2028057" cy="1884140"/>
            <a:chOff x="8386059" y="1845729"/>
            <a:chExt cx="2028057" cy="1884140"/>
          </a:xfrm>
        </p:grpSpPr>
        <p:sp>
          <p:nvSpPr>
            <p:cNvPr id="60" name="Oval 59"/>
            <p:cNvSpPr/>
            <p:nvPr/>
          </p:nvSpPr>
          <p:spPr>
            <a:xfrm>
              <a:off x="8521117" y="20332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894178" y="21771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9278495" y="19365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9931358" y="18457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0025709" y="223315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8386059" y="225095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8776397" y="23693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9457271" y="252424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9939392" y="25021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162268" y="25021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8553775" y="28706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8884214" y="27859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9332004" y="27533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9649165" y="279685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10266501" y="2677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8533674" y="3376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756006" y="312424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9362920" y="33627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9649165" y="313512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0142890" y="3124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847996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8903621" y="34431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9332004" y="35169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9848720" y="358225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1021669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461544" y="1679074"/>
            <a:ext cx="1840975" cy="1782049"/>
            <a:chOff x="2022909" y="4397202"/>
            <a:chExt cx="1840975" cy="1782049"/>
          </a:xfrm>
        </p:grpSpPr>
        <p:sp>
          <p:nvSpPr>
            <p:cNvPr id="86" name="Oval 85"/>
            <p:cNvSpPr/>
            <p:nvPr/>
          </p:nvSpPr>
          <p:spPr>
            <a:xfrm>
              <a:off x="2157967" y="44507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291412" y="44744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3375572" y="44965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3642462" y="45900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3662559" y="465063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022909" y="466844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413247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3716269" y="4397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3509017" y="45245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3520228" y="47000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149209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245241" y="464858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925962" y="569340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3155990" y="57575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3672022" y="48003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2884214" y="564037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2828020" y="58410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2999770" y="578024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3211308" y="58200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353789" y="45845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2138601" y="46174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3033316" y="588256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968854" y="59344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158042" y="58908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059073" y="60316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476198" y="35273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Regular</a:t>
            </a:r>
            <a:endParaRPr lang="en-US" sz="2800" dirty="0"/>
          </a:p>
        </p:txBody>
      </p:sp>
      <p:sp>
        <p:nvSpPr>
          <p:cNvPr id="112" name="TextBox 111"/>
          <p:cNvSpPr txBox="1"/>
          <p:nvPr/>
        </p:nvSpPr>
        <p:spPr>
          <a:xfrm>
            <a:off x="4158698" y="3527302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  <p:sp>
        <p:nvSpPr>
          <p:cNvPr id="113" name="TextBox 112"/>
          <p:cNvSpPr txBox="1"/>
          <p:nvPr/>
        </p:nvSpPr>
        <p:spPr>
          <a:xfrm>
            <a:off x="6949962" y="3527302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Random</a:t>
            </a:r>
            <a:endParaRPr lang="en-US" sz="2800" dirty="0"/>
          </a:p>
        </p:txBody>
      </p:sp>
      <p:sp>
        <p:nvSpPr>
          <p:cNvPr id="114" name="TextBox 113"/>
          <p:cNvSpPr txBox="1"/>
          <p:nvPr/>
        </p:nvSpPr>
        <p:spPr>
          <a:xfrm>
            <a:off x="9599316" y="3527302"/>
            <a:ext cx="1565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Clustered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298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91987" y="1619663"/>
            <a:ext cx="4808027" cy="4811192"/>
            <a:chOff x="6474173" y="1619663"/>
            <a:chExt cx="4808027" cy="4811192"/>
          </a:xfrm>
        </p:grpSpPr>
        <p:pic>
          <p:nvPicPr>
            <p:cNvPr id="304" name="Picture 30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173" y="1619663"/>
              <a:ext cx="4808027" cy="4811192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5" name="Oval 304"/>
            <p:cNvSpPr/>
            <p:nvPr/>
          </p:nvSpPr>
          <p:spPr>
            <a:xfrm>
              <a:off x="7004240" y="245154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>
              <a:off x="7888723" y="224932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/>
            <p:cNvSpPr/>
            <p:nvPr/>
          </p:nvSpPr>
          <p:spPr>
            <a:xfrm>
              <a:off x="8985440" y="227862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10480686" y="2628768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9724341" y="2701540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7884410" y="311129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/>
            <p:cNvSpPr/>
            <p:nvPr/>
          </p:nvSpPr>
          <p:spPr>
            <a:xfrm>
              <a:off x="7189708" y="336815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/>
            <p:cNvSpPr/>
            <p:nvPr/>
          </p:nvSpPr>
          <p:spPr>
            <a:xfrm>
              <a:off x="6948445" y="423748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/>
            <p:nvPr/>
          </p:nvSpPr>
          <p:spPr>
            <a:xfrm>
              <a:off x="9506786" y="340051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8186058" y="3818832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9167576" y="413760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10169093" y="409802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/>
            <p:cNvSpPr/>
            <p:nvPr/>
          </p:nvSpPr>
          <p:spPr>
            <a:xfrm>
              <a:off x="7655534" y="477692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/>
            <p:cNvSpPr/>
            <p:nvPr/>
          </p:nvSpPr>
          <p:spPr>
            <a:xfrm>
              <a:off x="6914216" y="517876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/>
            <p:nvPr/>
          </p:nvSpPr>
          <p:spPr>
            <a:xfrm>
              <a:off x="7419627" y="581114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8134138" y="546293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9560201" y="4836760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10311032" y="502227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8893197" y="579848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/>
            <p:cNvSpPr/>
            <p:nvPr/>
          </p:nvSpPr>
          <p:spPr>
            <a:xfrm>
              <a:off x="9822991" y="555506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4038600" y="4005943"/>
            <a:ext cx="40712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4071256" y="4027714"/>
            <a:ext cx="40712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38600" y="2351877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mtClean="0">
                <a:solidFill>
                  <a:srgbClr val="FF0000"/>
                </a:solidFill>
              </a:rPr>
              <a:t>Q1</a:t>
            </a:r>
            <a:endParaRPr lang="en-US" sz="720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55438" y="2351877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mtClean="0">
                <a:solidFill>
                  <a:srgbClr val="FF0000"/>
                </a:solidFill>
              </a:rPr>
              <a:t>Q2</a:t>
            </a:r>
            <a:endParaRPr lang="en-US" sz="720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16829" y="4431048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0000"/>
                </a:solidFill>
              </a:rPr>
              <a:t>Q3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33667" y="4431048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0000"/>
                </a:solidFill>
              </a:rPr>
              <a:t>Q4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94193" y="2851781"/>
            <a:ext cx="11673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Q1 = 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Q2 = 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Q3 =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Q4 =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4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 Chi-squared test – testing for uniform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/>
              <p:cNvSpPr txBox="1"/>
              <p:nvPr/>
            </p:nvSpPr>
            <p:spPr>
              <a:xfrm>
                <a:off x="527057" y="3468059"/>
                <a:ext cx="3525517" cy="136139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GB" sz="2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800" b="0" i="1" smtClean="0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57" y="3468059"/>
                <a:ext cx="3525517" cy="13613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5506994" y="4236832"/>
            <a:ext cx="816428" cy="1082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6614249" y="3680215"/>
            <a:ext cx="816428" cy="16387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7" name="Straight Connector 196"/>
          <p:cNvCxnSpPr/>
          <p:nvPr/>
        </p:nvCxnSpPr>
        <p:spPr>
          <a:xfrm>
            <a:off x="5298621" y="5318972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rot="5400000">
            <a:off x="4128407" y="4148758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788778" y="2107556"/>
                <a:ext cx="13601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FF0000"/>
                    </a:solidFill>
                  </a:rPr>
                  <a:t>Low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𝜒</m:t>
                    </m:r>
                  </m:oMath>
                </a14:m>
                <a:r>
                  <a:rPr lang="en-US" sz="3200" b="1" baseline="30000" dirty="0" smtClean="0">
                    <a:solidFill>
                      <a:srgbClr val="FF0000"/>
                    </a:solidFill>
                  </a:rPr>
                  <a:t>2</a:t>
                </a:r>
                <a:endParaRPr lang="en-US" sz="3200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78" y="2107556"/>
                <a:ext cx="1360116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11211" t="-12500" r="-4484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Rectangle 205"/>
          <p:cNvSpPr/>
          <p:nvPr/>
        </p:nvSpPr>
        <p:spPr>
          <a:xfrm>
            <a:off x="9093469" y="4948858"/>
            <a:ext cx="816428" cy="3701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10200724" y="2978545"/>
            <a:ext cx="816428" cy="23404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0" name="Straight Connector 209"/>
          <p:cNvCxnSpPr/>
          <p:nvPr/>
        </p:nvCxnSpPr>
        <p:spPr>
          <a:xfrm>
            <a:off x="8885096" y="5318972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rot="5400000">
            <a:off x="7714882" y="4148758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/>
              <p:cNvSpPr txBox="1"/>
              <p:nvPr/>
            </p:nvSpPr>
            <p:spPr>
              <a:xfrm>
                <a:off x="9338190" y="2107556"/>
                <a:ext cx="14342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0432FF"/>
                    </a:solidFill>
                  </a:rPr>
                  <a:t>High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0432FF"/>
                        </a:solidFill>
                        <a:latin typeface="Cambria Math"/>
                        <a:ea typeface="Cambria Math"/>
                      </a:rPr>
                      <m:t>𝜒</m:t>
                    </m:r>
                  </m:oMath>
                </a14:m>
                <a:r>
                  <a:rPr lang="en-US" sz="3200" b="1" baseline="30000" dirty="0" smtClean="0">
                    <a:solidFill>
                      <a:srgbClr val="0432FF"/>
                    </a:solidFill>
                  </a:rPr>
                  <a:t>2</a:t>
                </a:r>
                <a:endParaRPr lang="en-US" sz="3200" b="1" baseline="300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12" name="TextBox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190" y="2107556"/>
                <a:ext cx="1434239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638" t="-12500" r="-4255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086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 Chi-squared test – testing for uniform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/>
              <p:cNvSpPr txBox="1"/>
              <p:nvPr/>
            </p:nvSpPr>
            <p:spPr>
              <a:xfrm>
                <a:off x="527057" y="3468059"/>
                <a:ext cx="3525517" cy="136139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GB" sz="2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800" b="0" i="1" smtClean="0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57" y="3468059"/>
                <a:ext cx="3525517" cy="13613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5506994" y="4236832"/>
            <a:ext cx="816428" cy="1082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6614249" y="3680215"/>
            <a:ext cx="816428" cy="16387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298621" y="3969143"/>
            <a:ext cx="2340428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5298621" y="5318972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rot="5400000">
            <a:off x="4128407" y="4148758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tangle 205"/>
          <p:cNvSpPr/>
          <p:nvPr/>
        </p:nvSpPr>
        <p:spPr>
          <a:xfrm>
            <a:off x="9093469" y="4948858"/>
            <a:ext cx="816428" cy="3701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10200724" y="2978545"/>
            <a:ext cx="816428" cy="23404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Straight Connector 208"/>
          <p:cNvCxnSpPr/>
          <p:nvPr/>
        </p:nvCxnSpPr>
        <p:spPr>
          <a:xfrm>
            <a:off x="8885096" y="3969144"/>
            <a:ext cx="2340428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8885096" y="5318972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rot="5400000">
            <a:off x="7714882" y="4148758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788778" y="2107556"/>
                <a:ext cx="13601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FF0000"/>
                    </a:solidFill>
                  </a:rPr>
                  <a:t>Low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𝜒</m:t>
                    </m:r>
                  </m:oMath>
                </a14:m>
                <a:r>
                  <a:rPr lang="en-US" sz="3200" b="1" baseline="30000" dirty="0" smtClean="0">
                    <a:solidFill>
                      <a:srgbClr val="FF0000"/>
                    </a:solidFill>
                  </a:rPr>
                  <a:t>2</a:t>
                </a:r>
                <a:endParaRPr lang="en-US" sz="3200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78" y="2107556"/>
                <a:ext cx="1360116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11211" t="-12500" r="-4484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338190" y="2107556"/>
                <a:ext cx="14342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0432FF"/>
                    </a:solidFill>
                  </a:rPr>
                  <a:t>High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0432FF"/>
                        </a:solidFill>
                        <a:latin typeface="Cambria Math"/>
                        <a:ea typeface="Cambria Math"/>
                      </a:rPr>
                      <m:t>𝜒</m:t>
                    </m:r>
                  </m:oMath>
                </a14:m>
                <a:r>
                  <a:rPr lang="en-US" sz="3200" b="1" baseline="30000" dirty="0" smtClean="0">
                    <a:solidFill>
                      <a:srgbClr val="0432FF"/>
                    </a:solidFill>
                  </a:rPr>
                  <a:t>2</a:t>
                </a:r>
                <a:endParaRPr lang="en-US" sz="3200" b="1" baseline="300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190" y="2107556"/>
                <a:ext cx="1434239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638" t="-12500" r="-4255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64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 Chi-squared test – testing for uniform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/>
              <p:cNvSpPr txBox="1"/>
              <p:nvPr/>
            </p:nvSpPr>
            <p:spPr>
              <a:xfrm>
                <a:off x="527057" y="3468059"/>
                <a:ext cx="3525517" cy="136139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GB" sz="2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57" y="3468059"/>
                <a:ext cx="3525517" cy="13613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5506994" y="4236832"/>
            <a:ext cx="816428" cy="1082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6614249" y="3680215"/>
            <a:ext cx="816428" cy="16387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298621" y="3969143"/>
            <a:ext cx="2340428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5298621" y="5318972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rot="5400000">
            <a:off x="4128407" y="4148758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Up-Down Arrow 18"/>
          <p:cNvSpPr/>
          <p:nvPr/>
        </p:nvSpPr>
        <p:spPr>
          <a:xfrm>
            <a:off x="5817237" y="3983245"/>
            <a:ext cx="195943" cy="239486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Up-Down Arrow 212"/>
          <p:cNvSpPr/>
          <p:nvPr/>
        </p:nvSpPr>
        <p:spPr>
          <a:xfrm>
            <a:off x="6924492" y="3679288"/>
            <a:ext cx="195943" cy="239486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9093469" y="4948858"/>
            <a:ext cx="816428" cy="3701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10200724" y="2978545"/>
            <a:ext cx="816428" cy="23404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Straight Connector 208"/>
          <p:cNvCxnSpPr/>
          <p:nvPr/>
        </p:nvCxnSpPr>
        <p:spPr>
          <a:xfrm>
            <a:off x="8885096" y="3969144"/>
            <a:ext cx="2340428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8885096" y="5318972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rot="5400000">
            <a:off x="7714882" y="4148758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Up-Down Arrow 214"/>
          <p:cNvSpPr/>
          <p:nvPr/>
        </p:nvSpPr>
        <p:spPr>
          <a:xfrm>
            <a:off x="9392803" y="3994127"/>
            <a:ext cx="217761" cy="943845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Up-Down Arrow 215"/>
          <p:cNvSpPr/>
          <p:nvPr/>
        </p:nvSpPr>
        <p:spPr>
          <a:xfrm>
            <a:off x="10500058" y="2993482"/>
            <a:ext cx="217761" cy="943845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788778" y="2107556"/>
                <a:ext cx="13601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FF0000"/>
                    </a:solidFill>
                  </a:rPr>
                  <a:t>Low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𝜒</m:t>
                    </m:r>
                  </m:oMath>
                </a14:m>
                <a:r>
                  <a:rPr lang="en-US" sz="3200" b="1" baseline="30000" dirty="0" smtClean="0">
                    <a:solidFill>
                      <a:srgbClr val="FF0000"/>
                    </a:solidFill>
                  </a:rPr>
                  <a:t>2</a:t>
                </a:r>
                <a:endParaRPr lang="en-US" sz="3200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78" y="2107556"/>
                <a:ext cx="1360116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11211" t="-12500" r="-4484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9338190" y="2107556"/>
                <a:ext cx="14342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0432FF"/>
                    </a:solidFill>
                  </a:rPr>
                  <a:t>High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0432FF"/>
                        </a:solidFill>
                        <a:latin typeface="Cambria Math"/>
                        <a:ea typeface="Cambria Math"/>
                      </a:rPr>
                      <m:t>𝜒</m:t>
                    </m:r>
                  </m:oMath>
                </a14:m>
                <a:r>
                  <a:rPr lang="en-US" sz="3200" b="1" baseline="30000" dirty="0" smtClean="0">
                    <a:solidFill>
                      <a:srgbClr val="0432FF"/>
                    </a:solidFill>
                  </a:rPr>
                  <a:t>2</a:t>
                </a:r>
                <a:endParaRPr lang="en-US" sz="3200" b="1" baseline="300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190" y="2107556"/>
                <a:ext cx="1434239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638" t="-12500" r="-4255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11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II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/>
              <p:cNvSpPr txBox="1"/>
              <p:nvPr/>
            </p:nvSpPr>
            <p:spPr>
              <a:xfrm>
                <a:off x="4333242" y="1829356"/>
                <a:ext cx="3525516" cy="136139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242" y="1829356"/>
                <a:ext cx="3525516" cy="13613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15334" y="3788705"/>
                <a:ext cx="2761332" cy="101906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𝑎𝑚𝑚𝑜𝑛𝑖𝑡𝑒𝑠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𝑞𝑢𝑎𝑑𝑟𝑎𝑛𝑡𝑠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334" y="3788705"/>
                <a:ext cx="2761332" cy="101906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64777" y="5405718"/>
                <a:ext cx="7062447" cy="86087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𝜒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bg-BG" sz="3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GB" sz="32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−5)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3200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3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GB" sz="3200" b="0" i="0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−5)</m:t>
                            </m:r>
                          </m:e>
                          <m:sup>
                            <m:r>
                              <a:rPr lang="en-GB" sz="32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i="1"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3200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3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GB" sz="3200" b="0" i="1" smtClean="0">
                                <a:latin typeface="Cambria Math" charset="0"/>
                              </a:rPr>
                              <m:t>3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−5)</m:t>
                            </m:r>
                          </m:e>
                          <m:sup>
                            <m:r>
                              <a:rPr lang="en-GB" sz="32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i="1"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3200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3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GB" sz="3200" b="0" i="1" smtClean="0">
                                <a:latin typeface="Cambria Math" charset="0"/>
                              </a:rPr>
                              <m:t>4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−5)</m:t>
                            </m:r>
                          </m:e>
                          <m:sup>
                            <m:r>
                              <a:rPr lang="en-GB" sz="32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i="1"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777" y="5405718"/>
                <a:ext cx="7062447" cy="860877"/>
              </a:xfrm>
              <a:prstGeom prst="rect">
                <a:avLst/>
              </a:prstGeom>
              <a:blipFill rotWithShape="0">
                <a:blip r:embed="rId6"/>
                <a:stretch>
                  <a:fillRect b="-1134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417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 Chi-squared test – testing for uniform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/>
              <p:cNvSpPr txBox="1"/>
              <p:nvPr/>
            </p:nvSpPr>
            <p:spPr>
              <a:xfrm>
                <a:off x="4363314" y="3664003"/>
                <a:ext cx="3465372" cy="83099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latin typeface="Cambria Math" charset="0"/>
                            </a:rPr>
                            <m:t>0</m:t>
                          </m:r>
                          <m:r>
                            <a:rPr lang="en-GB" sz="4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≤</m:t>
                          </m:r>
                          <m:r>
                            <a:rPr lang="en-GB" sz="4800" b="0" i="1" smtClean="0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≤∞</m:t>
                      </m:r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314" y="3664003"/>
                <a:ext cx="3465372" cy="8309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41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0" y="2239304"/>
                <a:ext cx="6095999" cy="1768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/>
                        </a:rPr>
                        <m:t>𝑠</m:t>
                      </m:r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8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GB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sz="2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8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sz="28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8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800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8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9304"/>
                <a:ext cx="6095999" cy="17686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" y="5442044"/>
                <a:ext cx="60959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charset="0"/>
                        </a:rPr>
                        <m:t>𝑣</m:t>
                      </m:r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r>
                        <a:rPr lang="en-GB" sz="28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GB" sz="28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442044"/>
                <a:ext cx="6095998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152400" y="4268627"/>
            <a:ext cx="4317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</a:rPr>
              <a:t>t-distribution parameter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400" y="1505083"/>
            <a:ext cx="4731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Sample standard deviation</a:t>
            </a:r>
            <a:endParaRPr lang="en-US" sz="32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095998" y="2695231"/>
                <a:ext cx="6096002" cy="856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𝑥𝑖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𝑦𝑖</m:t>
                                  </m:r>
                                </m:sub>
                              </m:sSub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8" y="2695231"/>
                <a:ext cx="6096002" cy="85677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6248400" y="1505083"/>
            <a:ext cx="5398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</a:rPr>
              <a:t>Pearson correlation coefficient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48400" y="4268627"/>
            <a:ext cx="453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B0F0"/>
                </a:solidFill>
              </a:rPr>
              <a:t>F-distribution parameters</a:t>
            </a:r>
            <a:endParaRPr lang="en-US" sz="3200" b="1" dirty="0">
              <a:solidFill>
                <a:srgbClr val="00B0F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096000" y="5036627"/>
            <a:ext cx="6095998" cy="1334055"/>
            <a:chOff x="6096000" y="4993083"/>
            <a:chExt cx="6095998" cy="13340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096000" y="4993083"/>
                  <a:ext cx="6095998" cy="556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800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𝑟𝑒𝑝𝑙𝑖𝑐𝑎𝑡𝑒𝑠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−1</m:t>
                        </m:r>
                      </m:oMath>
                    </m:oMathPara>
                  </a14:m>
                  <a:endParaRPr lang="en-GB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4993083"/>
                  <a:ext cx="6095998" cy="55643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096000" y="5803918"/>
                  <a:ext cx="609599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800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𝑡𝑟𝑒𝑎𝑡𝑚𝑒𝑛𝑡𝑠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−1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5803918"/>
                  <a:ext cx="6095998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5815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3" name="Pie 2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12534780"/>
                <a:gd name="adj2" fmla="val 16200000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627914" y="2329543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072743" y="2541815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669971" y="2873831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16" name="Pie 15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9223505"/>
                <a:gd name="adj2" fmla="val 12546651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430485" y="3363688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354285" y="3899676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430485" y="4389533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17" name="Pie 16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6008097"/>
                <a:gd name="adj2" fmla="val 9281642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4615542" y="4845437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974769" y="5205962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5470071" y="5464366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4" name="Pie 23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3097620"/>
                <a:gd name="adj2" fmla="val 598422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030688" y="5488990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55921" y="5396462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5" name="Pie 24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304027"/>
                <a:gd name="adj2" fmla="val 310139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7151917" y="5003280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7467603" y="4532342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6" name="Pie 25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18889160"/>
                <a:gd name="adj2" fmla="val 328386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543808" y="3782655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7380525" y="3174353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7" name="Pie 26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16156886"/>
                <a:gd name="adj2" fmla="val 18892873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6183085" y="2308355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795406" y="2542399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60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7" name="Pie 26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16156886"/>
                <a:gd name="adj2" fmla="val 18892873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6183085" y="2308355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795406" y="2542399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50096" y="2268884"/>
            <a:ext cx="460574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Person 1:</a:t>
            </a:r>
            <a:r>
              <a:rPr lang="en-US" sz="3200" b="1" dirty="0" smtClean="0"/>
              <a:t>		</a:t>
            </a:r>
            <a:r>
              <a:rPr lang="en-US" sz="3200" b="1" dirty="0" smtClean="0">
                <a:solidFill>
                  <a:srgbClr val="0432FF"/>
                </a:solidFill>
              </a:rPr>
              <a:t>Choice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Person </a:t>
            </a:r>
            <a:r>
              <a:rPr lang="en-US" sz="3200" b="1" dirty="0" smtClean="0">
                <a:solidFill>
                  <a:srgbClr val="FF0000"/>
                </a:solidFill>
              </a:rPr>
              <a:t>2:</a:t>
            </a:r>
            <a:r>
              <a:rPr lang="en-US" sz="3200" b="1" dirty="0"/>
              <a:t>		</a:t>
            </a:r>
            <a:r>
              <a:rPr lang="en-US" sz="3200" b="1" dirty="0">
                <a:solidFill>
                  <a:srgbClr val="0432FF"/>
                </a:solidFill>
              </a:rPr>
              <a:t>Choice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Person </a:t>
            </a:r>
            <a:r>
              <a:rPr lang="en-US" sz="3200" b="1" dirty="0" smtClean="0">
                <a:solidFill>
                  <a:srgbClr val="FF0000"/>
                </a:solidFill>
              </a:rPr>
              <a:t>3:</a:t>
            </a:r>
            <a:r>
              <a:rPr lang="en-US" sz="3200" b="1" dirty="0"/>
              <a:t>		</a:t>
            </a:r>
            <a:r>
              <a:rPr lang="en-US" sz="3200" b="1" dirty="0">
                <a:solidFill>
                  <a:srgbClr val="0432FF"/>
                </a:solidFill>
              </a:rPr>
              <a:t>Choice</a:t>
            </a:r>
          </a:p>
          <a:p>
            <a:r>
              <a:rPr lang="en-US" sz="3200" b="1" dirty="0" smtClean="0">
                <a:solidFill>
                  <a:srgbClr val="FF0000"/>
                </a:solidFill>
              </a:rPr>
              <a:t>Person 4:</a:t>
            </a:r>
            <a:r>
              <a:rPr lang="en-US" sz="3200" b="1" dirty="0"/>
              <a:t>		</a:t>
            </a:r>
            <a:r>
              <a:rPr lang="en-US" sz="3200" b="1" dirty="0">
                <a:solidFill>
                  <a:srgbClr val="0432FF"/>
                </a:solidFill>
              </a:rPr>
              <a:t>Choice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Person </a:t>
            </a:r>
            <a:r>
              <a:rPr lang="en-US" sz="3200" b="1" dirty="0" smtClean="0">
                <a:solidFill>
                  <a:srgbClr val="FF0000"/>
                </a:solidFill>
              </a:rPr>
              <a:t>5:</a:t>
            </a:r>
            <a:r>
              <a:rPr lang="en-US" sz="3200" b="1" dirty="0"/>
              <a:t>		</a:t>
            </a:r>
            <a:r>
              <a:rPr lang="en-US" sz="3200" b="1" dirty="0">
                <a:solidFill>
                  <a:srgbClr val="0432FF"/>
                </a:solidFill>
              </a:rPr>
              <a:t>Choice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Person </a:t>
            </a:r>
            <a:r>
              <a:rPr lang="en-US" sz="3200" b="1" dirty="0" smtClean="0">
                <a:solidFill>
                  <a:srgbClr val="FF0000"/>
                </a:solidFill>
              </a:rPr>
              <a:t>6:</a:t>
            </a:r>
            <a:r>
              <a:rPr lang="en-US" sz="3200" b="1" dirty="0"/>
              <a:t>		</a:t>
            </a:r>
            <a:r>
              <a:rPr lang="en-US" sz="3200" b="1" dirty="0">
                <a:solidFill>
                  <a:srgbClr val="0432FF"/>
                </a:solidFill>
              </a:rPr>
              <a:t>Choice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Person </a:t>
            </a:r>
            <a:r>
              <a:rPr lang="en-US" sz="3200" b="1" dirty="0" smtClean="0">
                <a:solidFill>
                  <a:srgbClr val="FF0000"/>
                </a:solidFill>
              </a:rPr>
              <a:t>7:</a:t>
            </a:r>
            <a:r>
              <a:rPr lang="en-US" sz="3200" b="1" dirty="0"/>
              <a:t>		</a:t>
            </a:r>
            <a:r>
              <a:rPr lang="en-US" sz="3200" b="1" dirty="0" smtClean="0">
                <a:solidFill>
                  <a:srgbClr val="002060"/>
                </a:solidFill>
              </a:rPr>
              <a:t>No choice</a:t>
            </a:r>
            <a:endParaRPr lang="en-US" sz="3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30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3002" y="2975702"/>
            <a:ext cx="901112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Spatial patterns of point distributions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Chi-square test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Nearest </a:t>
            </a:r>
            <a:r>
              <a:rPr lang="en-US" sz="4400" dirty="0" err="1" smtClean="0"/>
              <a:t>neighbour</a:t>
            </a:r>
            <a:r>
              <a:rPr lang="en-US" sz="4400" dirty="0" smtClean="0"/>
              <a:t> distances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Today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0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95906" y="2911142"/>
                <a:ext cx="21227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906" y="2911142"/>
                <a:ext cx="2122713" cy="7078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95906" y="3812729"/>
                <a:ext cx="21227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10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906" y="3812729"/>
                <a:ext cx="2122713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95906" y="4714315"/>
                <a:ext cx="21227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15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906" y="4714315"/>
                <a:ext cx="2122713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758947" y="3812729"/>
                <a:ext cx="21227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10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947" y="3812729"/>
                <a:ext cx="2122713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941093" y="2911142"/>
                <a:ext cx="343802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−5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093" y="2911142"/>
                <a:ext cx="3438029" cy="70788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941093" y="3812729"/>
                <a:ext cx="270868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093" y="3812729"/>
                <a:ext cx="2708686" cy="70788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941093" y="4714315"/>
                <a:ext cx="310057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?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093" y="4714315"/>
                <a:ext cx="3100572" cy="707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641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363314" y="1443319"/>
                <a:ext cx="3465372" cy="83099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latin typeface="Cambria Math" charset="0"/>
                            </a:rPr>
                            <m:t>0</m:t>
                          </m:r>
                          <m:r>
                            <a:rPr lang="en-GB" sz="4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≤</m:t>
                          </m:r>
                          <m:r>
                            <a:rPr lang="en-GB" sz="4800" b="0" i="1" smtClean="0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≤∞</m:t>
                      </m:r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314" y="1443319"/>
                <a:ext cx="3465372" cy="8309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680357" y="2407090"/>
            <a:ext cx="10831286" cy="4193202"/>
            <a:chOff x="680357" y="2570378"/>
            <a:chExt cx="10831286" cy="419320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" t="20813" r="892" b="22857"/>
            <a:stretch/>
          </p:blipFill>
          <p:spPr>
            <a:xfrm>
              <a:off x="680357" y="3080657"/>
              <a:ext cx="10831286" cy="287382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762000" y="2570378"/>
              <a:ext cx="3385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err="1">
                  <a:solidFill>
                    <a:srgbClr val="FF0000"/>
                  </a:solidFill>
                </a:rPr>
                <a:t>d</a:t>
              </a:r>
              <a:r>
                <a:rPr lang="en-US" sz="3600" dirty="0" err="1" smtClean="0">
                  <a:solidFill>
                    <a:srgbClr val="FF0000"/>
                  </a:solidFill>
                </a:rPr>
                <a:t>f</a:t>
              </a:r>
              <a:r>
                <a:rPr lang="en-US" sz="3600" dirty="0" smtClean="0">
                  <a:solidFill>
                    <a:srgbClr val="FF0000"/>
                  </a:solidFill>
                </a:rPr>
                <a:t> = 3 - 1</a:t>
              </a:r>
              <a:endParaRPr lang="en-US" sz="3600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30487" y="2570378"/>
              <a:ext cx="3385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err="1">
                  <a:solidFill>
                    <a:srgbClr val="FF0000"/>
                  </a:solidFill>
                </a:rPr>
                <a:t>d</a:t>
              </a:r>
              <a:r>
                <a:rPr lang="en-US" sz="3600" dirty="0" err="1" smtClean="0">
                  <a:solidFill>
                    <a:srgbClr val="FF0000"/>
                  </a:solidFill>
                </a:rPr>
                <a:t>f</a:t>
              </a:r>
              <a:r>
                <a:rPr lang="en-US" sz="3600" dirty="0" smtClean="0">
                  <a:solidFill>
                    <a:srgbClr val="FF0000"/>
                  </a:solidFill>
                </a:rPr>
                <a:t> = 6 - 1</a:t>
              </a:r>
              <a:endParaRPr lang="en-US" sz="3600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98974" y="2570378"/>
              <a:ext cx="3385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err="1">
                  <a:solidFill>
                    <a:srgbClr val="FF0000"/>
                  </a:solidFill>
                </a:rPr>
                <a:t>d</a:t>
              </a:r>
              <a:r>
                <a:rPr lang="en-US" sz="3600" dirty="0" err="1" smtClean="0">
                  <a:solidFill>
                    <a:srgbClr val="FF0000"/>
                  </a:solidFill>
                </a:rPr>
                <a:t>f</a:t>
              </a:r>
              <a:r>
                <a:rPr lang="en-US" sz="3600" dirty="0" smtClean="0">
                  <a:solidFill>
                    <a:srgbClr val="FF0000"/>
                  </a:solidFill>
                </a:rPr>
                <a:t> = 11 - 1</a:t>
              </a:r>
              <a:endParaRPr lang="en-US" sz="360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599806" y="5932583"/>
                  <a:ext cx="992388" cy="830997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480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rgbClr val="0432FF"/>
                                </a:solidFill>
                                <a:latin typeface="Cambria Math"/>
                                <a:ea typeface="Cambria Math"/>
                              </a:rPr>
                              <m:t>𝜒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0432FF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GB" sz="48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9806" y="5932583"/>
                  <a:ext cx="992388" cy="83099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772886" y="588648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0</a:t>
              </a:r>
              <a:endParaRPr lang="en-US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79372" y="588648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20</a:t>
              </a:r>
              <a:endParaRPr lang="en-US" sz="24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41372" y="588648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0</a:t>
              </a:r>
              <a:endParaRPr lang="en-US" sz="24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47858" y="588648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20</a:t>
              </a:r>
              <a:endParaRPr lang="en-US" sz="24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93183" y="588648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0</a:t>
              </a:r>
              <a:endParaRPr lang="en-US" sz="24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999669" y="588648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20</a:t>
              </a:r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79581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III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062687" y="1619663"/>
            <a:ext cx="4808027" cy="4811192"/>
            <a:chOff x="6474173" y="1619663"/>
            <a:chExt cx="4808027" cy="481119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173" y="1619663"/>
              <a:ext cx="4808027" cy="4811192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Oval 20"/>
            <p:cNvSpPr/>
            <p:nvPr/>
          </p:nvSpPr>
          <p:spPr>
            <a:xfrm>
              <a:off x="7004240" y="245154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888723" y="224932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85440" y="227862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480686" y="2628768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9724341" y="2701540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884410" y="311129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7189708" y="336815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948445" y="423748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9506786" y="340051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186058" y="3818832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167576" y="413760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169093" y="409802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655534" y="477692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914216" y="517876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419627" y="581114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8134138" y="546293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9560201" y="4836760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0311032" y="502227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8893197" y="579848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9822991" y="555506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/>
          <p:cNvCxnSpPr/>
          <p:nvPr/>
        </p:nvCxnSpPr>
        <p:spPr>
          <a:xfrm>
            <a:off x="1409300" y="4005943"/>
            <a:ext cx="40712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5400000">
            <a:off x="1441956" y="4027714"/>
            <a:ext cx="40712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409300" y="2351877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mtClean="0">
                <a:solidFill>
                  <a:srgbClr val="FF0000"/>
                </a:solidFill>
              </a:rPr>
              <a:t>Q1</a:t>
            </a:r>
            <a:endParaRPr lang="en-US" sz="720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26138" y="2351877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mtClean="0">
                <a:solidFill>
                  <a:srgbClr val="FF0000"/>
                </a:solidFill>
              </a:rPr>
              <a:t>Q2</a:t>
            </a:r>
            <a:endParaRPr lang="en-US" sz="720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87529" y="4431048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0000"/>
                </a:solidFill>
              </a:rPr>
              <a:t>Q3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04367" y="4431048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0000"/>
                </a:solidFill>
              </a:rPr>
              <a:t>Q4</a:t>
            </a:r>
            <a:endParaRPr lang="en-US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913032" y="2106245"/>
                <a:ext cx="4216282" cy="162942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𝜒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bg-BG" sz="3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1−5)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3200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3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GB" sz="32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−5)</m:t>
                            </m:r>
                          </m:e>
                          <m:sup>
                            <m:r>
                              <a:rPr lang="en-GB" sz="32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i="1"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3200" dirty="0" smtClean="0">
                    <a:solidFill>
                      <a:schemeClr val="tx1"/>
                    </a:solidFill>
                  </a:rPr>
                  <a:t> +</a:t>
                </a:r>
              </a:p>
              <a:p>
                <a:pPr algn="ctr"/>
                <a:r>
                  <a:rPr lang="en-GB" sz="32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3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GB" sz="3200" b="0" i="1" smtClean="0">
                                <a:latin typeface="Cambria Math" charset="0"/>
                              </a:rPr>
                              <m:t>3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−5)</m:t>
                            </m:r>
                          </m:e>
                          <m:sup>
                            <m:r>
                              <a:rPr lang="en-GB" sz="32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i="1"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3200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3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GB" sz="3200" b="0" i="1" smtClean="0">
                                <a:latin typeface="Cambria Math" charset="0"/>
                              </a:rPr>
                              <m:t>4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−5)</m:t>
                            </m:r>
                          </m:e>
                          <m:sup>
                            <m:r>
                              <a:rPr lang="en-GB" sz="32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i="1"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032" y="2106245"/>
                <a:ext cx="4216282" cy="1629420"/>
              </a:xfrm>
              <a:prstGeom prst="rect">
                <a:avLst/>
              </a:prstGeom>
              <a:blipFill rotWithShape="0">
                <a:blip r:embed="rId5"/>
                <a:stretch>
                  <a:fillRect r="-3179" b="-56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7176045" y="4796050"/>
            <a:ext cx="3690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solidFill>
                  <a:srgbClr val="0432FF"/>
                </a:solidFill>
              </a:rPr>
              <a:t>d</a:t>
            </a:r>
            <a:r>
              <a:rPr lang="en-US" sz="7200" dirty="0" err="1" smtClean="0">
                <a:solidFill>
                  <a:srgbClr val="0432FF"/>
                </a:solidFill>
              </a:rPr>
              <a:t>f</a:t>
            </a:r>
            <a:r>
              <a:rPr lang="en-US" sz="7200" dirty="0" smtClean="0">
                <a:solidFill>
                  <a:srgbClr val="0432FF"/>
                </a:solidFill>
              </a:rPr>
              <a:t> = ?</a:t>
            </a:r>
            <a:endParaRPr lang="en-US" sz="72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82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" t="6508" r="2381" b="6984"/>
          <a:stretch/>
        </p:blipFill>
        <p:spPr>
          <a:xfrm>
            <a:off x="1548064" y="1363570"/>
            <a:ext cx="9095873" cy="50481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III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801753" y="6172068"/>
                <a:ext cx="588494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rgbClr val="0432FF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753" y="6172068"/>
                <a:ext cx="588494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657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198403" y="3273564"/>
                <a:ext cx="2669064" cy="58477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:</m:t>
                          </m:r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&lt;6.25</m:t>
                      </m:r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403" y="3273564"/>
                <a:ext cx="2669064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867467" y="3273564"/>
                <a:ext cx="5517504" cy="58477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:</m:t>
                          </m:r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&gt;6.25</m:t>
                      </m:r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467" y="3273564"/>
                <a:ext cx="5517504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4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III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172509" y="1732668"/>
            <a:ext cx="1895231" cy="1674861"/>
            <a:chOff x="1001486" y="1948543"/>
            <a:chExt cx="1895231" cy="1674861"/>
          </a:xfrm>
        </p:grpSpPr>
        <p:sp>
          <p:nvSpPr>
            <p:cNvPr id="11" name="Oval 10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862216" y="1716339"/>
            <a:ext cx="1982319" cy="1707519"/>
            <a:chOff x="4648196" y="1959429"/>
            <a:chExt cx="1982319" cy="1707519"/>
          </a:xfrm>
        </p:grpSpPr>
        <p:sp>
          <p:nvSpPr>
            <p:cNvPr id="41" name="Oval 40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39011" y="1628028"/>
            <a:ext cx="2028057" cy="1884140"/>
            <a:chOff x="8386059" y="1845729"/>
            <a:chExt cx="2028057" cy="1884140"/>
          </a:xfrm>
        </p:grpSpPr>
        <p:sp>
          <p:nvSpPr>
            <p:cNvPr id="67" name="Oval 66"/>
            <p:cNvSpPr/>
            <p:nvPr/>
          </p:nvSpPr>
          <p:spPr>
            <a:xfrm>
              <a:off x="8521117" y="20332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8894178" y="21771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9278495" y="19365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9931358" y="18457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0025709" y="223315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8386059" y="225095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8776397" y="23693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9457271" y="252424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9939392" y="25021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0162268" y="25021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8553775" y="28706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8884214" y="27859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9332004" y="27533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9649165" y="279685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0266501" y="2677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8533674" y="3376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8756006" y="312424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9362920" y="33627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9649165" y="313512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10142890" y="3124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847996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8903621" y="34431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9332004" y="35169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9848720" y="358225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1021669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461544" y="1679074"/>
            <a:ext cx="1840975" cy="1782049"/>
            <a:chOff x="2022909" y="4397202"/>
            <a:chExt cx="1840975" cy="1782049"/>
          </a:xfrm>
        </p:grpSpPr>
        <p:sp>
          <p:nvSpPr>
            <p:cNvPr id="93" name="Oval 92"/>
            <p:cNvSpPr/>
            <p:nvPr/>
          </p:nvSpPr>
          <p:spPr>
            <a:xfrm>
              <a:off x="2157967" y="44507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2291412" y="44744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3375572" y="44965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3642462" y="45900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3662559" y="465063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022909" y="466844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2413247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3716269" y="4397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3509017" y="45245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3520228" y="47000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2149209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245241" y="464858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925962" y="569340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3155990" y="57575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3672022" y="48003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884214" y="564037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828020" y="58410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999770" y="578024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3211308" y="58200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353789" y="45845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138601" y="46174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033316" y="588256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968854" y="59344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3158042" y="58908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3059073" y="60316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1476198" y="35273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Regular</a:t>
            </a:r>
            <a:endParaRPr lang="en-US" sz="2800" dirty="0"/>
          </a:p>
        </p:txBody>
      </p:sp>
      <p:sp>
        <p:nvSpPr>
          <p:cNvPr id="119" name="TextBox 118"/>
          <p:cNvSpPr txBox="1"/>
          <p:nvPr/>
        </p:nvSpPr>
        <p:spPr>
          <a:xfrm>
            <a:off x="4158698" y="3527302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949962" y="3527302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Random</a:t>
            </a:r>
            <a:endParaRPr lang="en-US" sz="2800" dirty="0"/>
          </a:p>
        </p:txBody>
      </p:sp>
      <p:sp>
        <p:nvSpPr>
          <p:cNvPr id="121" name="TextBox 120"/>
          <p:cNvSpPr txBox="1"/>
          <p:nvPr/>
        </p:nvSpPr>
        <p:spPr>
          <a:xfrm>
            <a:off x="9599316" y="3527302"/>
            <a:ext cx="1565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Clustered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635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843" y="1973366"/>
            <a:ext cx="5610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Discrete probability distribution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87738" y="2547527"/>
                <a:ext cx="53158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Has single parameter (</a:t>
                </a:r>
                <a14:m>
                  <m:oMath xmlns:m="http://schemas.openxmlformats.org/officeDocument/2006/math">
                    <m:r>
                      <a:rPr lang="bg-BG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800" dirty="0" smtClean="0"/>
                  <a:t>), the mean</a:t>
                </a:r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738" y="2547527"/>
                <a:ext cx="5315879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408" t="-11628" r="-1147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34843" y="3520040"/>
            <a:ext cx="834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Expresses probability of given number of events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7738" y="4094201"/>
            <a:ext cx="8375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Assumes randomness; events can occur in space or time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34843" y="5066715"/>
            <a:ext cx="9008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Good null for random distribution of points in space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7738" y="5640876"/>
            <a:ext cx="10099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I.e., in ammonite example expected N quadrants with k ammonites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877708" y="1978198"/>
                <a:ext cx="3733802" cy="1012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𝑋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bg-BG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708" y="1978198"/>
                <a:ext cx="3733802" cy="10127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47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29099" y="1459310"/>
                <a:ext cx="373380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0&lt;</m:t>
                      </m:r>
                      <m:r>
                        <a:rPr lang="bg-BG" sz="4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bg-BG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≤∞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099" y="1459310"/>
                <a:ext cx="3733802" cy="6155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" t="5239" r="794" b="1111"/>
          <a:stretch/>
        </p:blipFill>
        <p:spPr>
          <a:xfrm>
            <a:off x="348343" y="2917372"/>
            <a:ext cx="11549743" cy="3080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68086" y="2385321"/>
                <a:ext cx="35487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bg-BG" sz="36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3600" dirty="0" smtClean="0">
                    <a:solidFill>
                      <a:srgbClr val="FF0000"/>
                    </a:solidFill>
                  </a:rPr>
                  <a:t> = 1</a:t>
                </a:r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86" y="2385321"/>
                <a:ext cx="3548743" cy="646331"/>
              </a:xfrm>
              <a:prstGeom prst="rect">
                <a:avLst/>
              </a:prstGeom>
              <a:blipFill rotWithShape="0">
                <a:blip r:embed="rId6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299858" y="2385321"/>
                <a:ext cx="36630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bg-BG" sz="36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bg-BG" sz="36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FF0000"/>
                    </a:solidFill>
                  </a:rPr>
                  <a:t>= 2</a:t>
                </a:r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858" y="2385321"/>
                <a:ext cx="3663043" cy="646331"/>
              </a:xfrm>
              <a:prstGeom prst="rect">
                <a:avLst/>
              </a:prstGeom>
              <a:blipFill rotWithShape="0">
                <a:blip r:embed="rId7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245930" y="2385321"/>
                <a:ext cx="36521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bg-BG" sz="36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3600" dirty="0" smtClean="0">
                    <a:solidFill>
                      <a:srgbClr val="FF0000"/>
                    </a:solidFill>
                  </a:rPr>
                  <a:t> = 5</a:t>
                </a:r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930" y="2385321"/>
                <a:ext cx="3652155" cy="646331"/>
              </a:xfrm>
              <a:prstGeom prst="rect">
                <a:avLst/>
              </a:prstGeom>
              <a:blipFill rotWithShape="0">
                <a:blip r:embed="rId8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599806" y="6063210"/>
                <a:ext cx="681982" cy="83099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806" y="6063210"/>
                <a:ext cx="681982" cy="83099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359228" y="601710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</a:t>
            </a:r>
            <a:endParaRPr 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3712030" y="601710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16</a:t>
            </a:r>
            <a:endParaRPr lang="en-US" sz="2400"/>
          </a:p>
        </p:txBody>
      </p:sp>
      <p:sp>
        <p:nvSpPr>
          <p:cNvPr id="20" name="TextBox 19"/>
          <p:cNvSpPr txBox="1"/>
          <p:nvPr/>
        </p:nvSpPr>
        <p:spPr>
          <a:xfrm>
            <a:off x="4299858" y="601710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</a:t>
            </a:r>
            <a:endParaRPr lang="en-US" sz="2400"/>
          </a:p>
        </p:txBody>
      </p:sp>
      <p:sp>
        <p:nvSpPr>
          <p:cNvPr id="21" name="TextBox 20"/>
          <p:cNvSpPr txBox="1"/>
          <p:nvPr/>
        </p:nvSpPr>
        <p:spPr>
          <a:xfrm>
            <a:off x="7587344" y="601710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16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191155" y="601710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</a:t>
            </a:r>
            <a:endParaRPr lang="en-US" sz="2400"/>
          </a:p>
        </p:txBody>
      </p:sp>
      <p:sp>
        <p:nvSpPr>
          <p:cNvPr id="23" name="TextBox 22"/>
          <p:cNvSpPr txBox="1"/>
          <p:nvPr/>
        </p:nvSpPr>
        <p:spPr>
          <a:xfrm>
            <a:off x="11456868" y="601710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16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46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0" y="1190777"/>
            <a:ext cx="7265670" cy="5667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68" y="1981260"/>
            <a:ext cx="7635664" cy="41757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2400194" y="1565910"/>
            <a:ext cx="7391612" cy="5120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600496" y="1569720"/>
            <a:ext cx="5024181" cy="5032313"/>
            <a:chOff x="3600496" y="1569720"/>
            <a:chExt cx="5024181" cy="5032313"/>
          </a:xfrm>
        </p:grpSpPr>
        <p:grpSp>
          <p:nvGrpSpPr>
            <p:cNvPr id="13" name="Group 12"/>
            <p:cNvGrpSpPr/>
            <p:nvPr/>
          </p:nvGrpSpPr>
          <p:grpSpPr>
            <a:xfrm>
              <a:off x="3600496" y="1569720"/>
              <a:ext cx="4600110" cy="4641191"/>
              <a:chOff x="3600496" y="1569720"/>
              <a:chExt cx="4600110" cy="4641191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3979545" y="1978001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57" name="Straight Connector 56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/>
              <p:cNvGrpSpPr/>
              <p:nvPr/>
            </p:nvGrpSpPr>
            <p:grpSpPr>
              <a:xfrm rot="16200000">
                <a:off x="3981882" y="1964236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46" name="Straight Connector 45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/>
              <p:cNvGrpSpPr/>
              <p:nvPr/>
            </p:nvGrpSpPr>
            <p:grpSpPr>
              <a:xfrm>
                <a:off x="3600496" y="1569720"/>
                <a:ext cx="4600110" cy="4625233"/>
                <a:chOff x="3600496" y="1569720"/>
                <a:chExt cx="4600110" cy="4625233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>
                  <a:off x="3616526" y="1954530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A</a:t>
                  </a:r>
                  <a:endParaRPr lang="en-US" sz="240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616526" y="2374392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B</a:t>
                  </a:r>
                  <a:endParaRPr lang="en-US" sz="2400" dirty="0"/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3630953" y="2794254"/>
                  <a:ext cx="3481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C</a:t>
                  </a: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3605305" y="3214116"/>
                  <a:ext cx="3738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D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3643778" y="3633978"/>
                  <a:ext cx="3353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E</a:t>
                  </a:r>
                  <a:endParaRPr lang="en-US" sz="24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653396" y="4053840"/>
                  <a:ext cx="3257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F</a:t>
                  </a:r>
                  <a:endParaRPr lang="en-US" sz="2400" dirty="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3600496" y="4473702"/>
                  <a:ext cx="3786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G</a:t>
                  </a:r>
                  <a:endParaRPr lang="en-US" sz="2400" dirty="0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3602099" y="4893564"/>
                  <a:ext cx="3770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H</a:t>
                  </a:r>
                  <a:endParaRPr lang="en-US" sz="2400" dirty="0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3717516" y="5313426"/>
                  <a:ext cx="26161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I</a:t>
                  </a:r>
                  <a:endParaRPr lang="en-US" sz="2400" dirty="0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3696676" y="5733288"/>
                  <a:ext cx="2824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J</a:t>
                  </a:r>
                  <a:endParaRPr lang="en-US" sz="24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403139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</a:t>
                  </a:r>
                  <a:endParaRPr lang="en-US" sz="24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444814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2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86489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3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5281636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4</a:t>
                  </a: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569838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5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611512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6</a:t>
                  </a: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653187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7</a:t>
                  </a: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694862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8</a:t>
                  </a: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736536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/>
                    <a:t>9</a:t>
                  </a:r>
                  <a:endParaRPr lang="en-US" sz="2400" dirty="0"/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7704956" y="1569720"/>
                  <a:ext cx="495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10</a:t>
                  </a:r>
                  <a:endParaRPr lang="en-US" sz="2400" dirty="0"/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3966614" y="6140368"/>
              <a:ext cx="4218309" cy="461665"/>
              <a:chOff x="3966614" y="6140368"/>
              <a:chExt cx="4218309" cy="461665"/>
            </a:xfrm>
          </p:grpSpPr>
          <p:sp>
            <p:nvSpPr>
              <p:cNvPr id="19" name="Striped Right Arrow 18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Striped Right Arrow 19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 rot="5400000">
              <a:off x="6284690" y="3870924"/>
              <a:ext cx="4218309" cy="461665"/>
              <a:chOff x="3966614" y="6140368"/>
              <a:chExt cx="4218309" cy="461665"/>
            </a:xfrm>
          </p:grpSpPr>
          <p:sp>
            <p:nvSpPr>
              <p:cNvPr id="16" name="Striped Right Arrow 15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Striped Right Arrow 16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13" name="Group 112"/>
          <p:cNvGrpSpPr/>
          <p:nvPr/>
        </p:nvGrpSpPr>
        <p:grpSpPr>
          <a:xfrm>
            <a:off x="3979126" y="1989431"/>
            <a:ext cx="4205797" cy="4205797"/>
            <a:chOff x="3979126" y="1989431"/>
            <a:chExt cx="4205797" cy="4205797"/>
          </a:xfrm>
        </p:grpSpPr>
        <p:grpSp>
          <p:nvGrpSpPr>
            <p:cNvPr id="90" name="Group 89"/>
            <p:cNvGrpSpPr/>
            <p:nvPr/>
          </p:nvGrpSpPr>
          <p:grpSpPr>
            <a:xfrm>
              <a:off x="3979126" y="1989431"/>
              <a:ext cx="4205797" cy="4182518"/>
              <a:chOff x="3979126" y="1989431"/>
              <a:chExt cx="4205797" cy="1676400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3979126" y="198943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3979126" y="207325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3979126" y="215707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3979126" y="232471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3979126" y="249235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3979126" y="265999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3979126" y="282763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3979126" y="299527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3979126" y="316291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3979126" y="333055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3979126" y="349819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3979126" y="224089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3979126" y="240853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3979126" y="257617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3979126" y="274381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3979126" y="291145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3979126" y="307909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3979126" y="324673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3979126" y="341437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3979126" y="358201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3979126" y="366583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/>
            <p:cNvGrpSpPr/>
            <p:nvPr/>
          </p:nvGrpSpPr>
          <p:grpSpPr>
            <a:xfrm rot="5400000">
              <a:off x="3967487" y="2001071"/>
              <a:ext cx="4205797" cy="4182518"/>
              <a:chOff x="3979126" y="1989431"/>
              <a:chExt cx="4205797" cy="1676400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>
                <a:off x="3979126" y="198943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3979126" y="207325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3979126" y="215707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3979126" y="232471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979126" y="249235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979126" y="265999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979126" y="282763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979126" y="299527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979126" y="316291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979126" y="333055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3979126" y="349819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3979126" y="224089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3979126" y="240853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3979126" y="257617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3979126" y="274381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3979126" y="291145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3979126" y="307909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3979126" y="324673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3979126" y="341437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3979126" y="358201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3979126" y="366583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6346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29099" y="2297510"/>
                <a:ext cx="3733802" cy="13241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bg-BG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en-GB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𝑎𝑚𝑚𝑜𝑛𝑖𝑡𝑒𝑠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𝑞𝑢𝑎𝑑𝑟𝑎𝑛𝑡𝑠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099" y="2297510"/>
                <a:ext cx="3733802" cy="13241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29099" y="4311368"/>
                <a:ext cx="3733802" cy="11564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bg-BG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en-GB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2000</m:t>
                          </m:r>
                        </m:num>
                        <m:den>
                          <m:r>
                            <a:rPr lang="en-GB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4×100</m:t>
                          </m:r>
                        </m:den>
                      </m:f>
                      <m:r>
                        <a:rPr lang="en-GB" sz="40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=5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099" y="4311368"/>
                <a:ext cx="3733802" cy="115647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7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t="12296" r="5893" b="1830"/>
          <a:stretch/>
        </p:blipFill>
        <p:spPr>
          <a:xfrm>
            <a:off x="1357993" y="1330912"/>
            <a:ext cx="9476014" cy="54134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100205" y="1437538"/>
                <a:ext cx="373380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bg-BG" sz="40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en-GB" sz="4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=5</m:t>
                      </m:r>
                    </m:oMath>
                  </m:oMathPara>
                </a14:m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205" y="1437538"/>
                <a:ext cx="3733802" cy="6155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7662032" y="4235635"/>
            <a:ext cx="450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 smtClean="0">
                <a:solidFill>
                  <a:srgbClr val="FF0000"/>
                </a:solidFill>
              </a:rPr>
              <a:t>E</a:t>
            </a:r>
            <a:r>
              <a:rPr lang="en-US" sz="3200" i="1" baseline="-25000" dirty="0" err="1" smtClean="0">
                <a:solidFill>
                  <a:srgbClr val="FF0000"/>
                </a:solidFill>
              </a:rPr>
              <a:t>j</a:t>
            </a:r>
            <a:endParaRPr lang="en-US" sz="3200" i="1" baseline="-25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26081" y="2232665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 smtClean="0">
                <a:solidFill>
                  <a:schemeClr val="bg1">
                    <a:lumMod val="50000"/>
                  </a:schemeClr>
                </a:solidFill>
              </a:rPr>
              <a:t>O</a:t>
            </a:r>
            <a:r>
              <a:rPr lang="en-US" sz="3200" i="1" baseline="-25000" dirty="0" err="1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endParaRPr lang="en-US" sz="3200" i="1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 rot="18723369">
            <a:off x="5678122" y="3089524"/>
            <a:ext cx="936172" cy="325266"/>
          </a:xfrm>
          <a:prstGeom prst="lef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18723369">
            <a:off x="6868497" y="5027182"/>
            <a:ext cx="936172" cy="32526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Spatial data in geology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2103" y="1411355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1D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38614" y="1411355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2D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57007" y="1411355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3</a:t>
            </a:r>
            <a:r>
              <a:rPr lang="en-US" sz="3200" b="1" dirty="0" smtClean="0">
                <a:solidFill>
                  <a:srgbClr val="FF0000"/>
                </a:solidFill>
              </a:rPr>
              <a:t>D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5" y="1996130"/>
            <a:ext cx="1389526" cy="4582886"/>
          </a:xfrm>
          <a:prstGeom prst="rect">
            <a:avLst/>
          </a:prstGeom>
        </p:spPr>
      </p:pic>
      <p:pic>
        <p:nvPicPr>
          <p:cNvPr id="10" name="Picture 9" descr="block diag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758" y="2638239"/>
            <a:ext cx="3556828" cy="3268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fig_17_mapa-geologico-provisional_zoom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63844" y="1919836"/>
            <a:ext cx="2917756" cy="26165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0145_sallen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103" y="4951826"/>
            <a:ext cx="6083275" cy="178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Content Placeholder 12" descr="graptolites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81600" y="3027952"/>
            <a:ext cx="2663572" cy="182813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301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" t="6349" r="2877" b="1905"/>
          <a:stretch/>
        </p:blipFill>
        <p:spPr>
          <a:xfrm>
            <a:off x="1477735" y="1388006"/>
            <a:ext cx="9236530" cy="54699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953701" y="5243007"/>
                <a:ext cx="2760564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6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r>
                        <a:rPr lang="nb-NO" sz="3600" i="1">
                          <a:solidFill>
                            <a:srgbClr val="0432FF"/>
                          </a:solidFill>
                          <a:latin typeface="Cambria Math"/>
                        </a:rPr>
                        <m:t>402.93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701" y="5243007"/>
                <a:ext cx="2760564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198403" y="3273564"/>
                <a:ext cx="3941140" cy="58477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:</m:t>
                          </m:r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&lt;23.54</m:t>
                      </m:r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403" y="3273564"/>
                <a:ext cx="3941140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139543" y="3273564"/>
                <a:ext cx="4354286" cy="58477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:</m:t>
                          </m:r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&gt;23.54</m:t>
                      </m:r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3" y="3273564"/>
                <a:ext cx="4354286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10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Oval 195"/>
          <p:cNvSpPr/>
          <p:nvPr/>
        </p:nvSpPr>
        <p:spPr>
          <a:xfrm>
            <a:off x="3699841" y="2010243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7831434" y="321053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6656134" y="582991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4644666" y="1802567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6096000" y="258310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3448635" y="2559124"/>
            <a:ext cx="147615" cy="147615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4685635" y="2837482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5365338" y="294879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5847459" y="292668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3476759" y="4320061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4245024" y="345586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6169807" y="419296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7725869" y="377211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7570572" y="247242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7742111" y="1818693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4147827" y="607413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4664073" y="3548801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6934901" y="4595822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8060946" y="3735232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8554671" y="5051027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3321235" y="569409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>
            <a:off x="4800802" y="505423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5773651" y="540018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4573872" y="4743437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>
            <a:off x="6942073" y="614040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 - nearest </a:t>
            </a:r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neighbour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2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21235" y="1802567"/>
            <a:ext cx="5381051" cy="4485457"/>
            <a:chOff x="3321235" y="1802567"/>
            <a:chExt cx="5381051" cy="4485457"/>
          </a:xfrm>
        </p:grpSpPr>
        <p:sp>
          <p:nvSpPr>
            <p:cNvPr id="196" name="Oval 195"/>
            <p:cNvSpPr/>
            <p:nvPr/>
          </p:nvSpPr>
          <p:spPr>
            <a:xfrm>
              <a:off x="3699841" y="2010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7831434" y="32105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6656134" y="58299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4644666" y="18025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6096000" y="258310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3448635" y="255912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4685635" y="283748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5365338" y="294879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5847459" y="29266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3476759" y="432006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4245024" y="34558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6169807" y="419296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7725869" y="3772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7570572" y="247242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7742111" y="181869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4147827" y="607413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4664073" y="35488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6934901" y="45958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8060946" y="37352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8554671" y="50510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3321235" y="569409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4800802" y="50542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5773651" y="54001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4573872" y="474343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6942073" y="6140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 - nearest </a:t>
            </a:r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neighbour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74" name="Group 73"/>
          <p:cNvGrpSpPr/>
          <p:nvPr/>
        </p:nvGrpSpPr>
        <p:grpSpPr>
          <a:xfrm>
            <a:off x="3321235" y="1928564"/>
            <a:ext cx="5233436" cy="4337842"/>
            <a:chOff x="3321235" y="1928564"/>
            <a:chExt cx="5233436" cy="4337842"/>
          </a:xfrm>
        </p:grpSpPr>
        <p:cxnSp>
          <p:nvCxnSpPr>
            <p:cNvPr id="9" name="Straight Connector 8"/>
            <p:cNvCxnSpPr>
              <a:stCxn id="213" idx="2"/>
              <a:endCxn id="196" idx="6"/>
            </p:cNvCxnSpPr>
            <p:nvPr/>
          </p:nvCxnSpPr>
          <p:spPr>
            <a:xfrm flipV="1">
              <a:off x="3448635" y="2084051"/>
              <a:ext cx="398821" cy="5488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213" idx="6"/>
              <a:endCxn id="204" idx="3"/>
            </p:cNvCxnSpPr>
            <p:nvPr/>
          </p:nvCxnSpPr>
          <p:spPr>
            <a:xfrm flipV="1">
              <a:off x="3596250" y="1928564"/>
              <a:ext cx="1070034" cy="7043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13" idx="2"/>
              <a:endCxn id="214" idx="4"/>
            </p:cNvCxnSpPr>
            <p:nvPr/>
          </p:nvCxnSpPr>
          <p:spPr>
            <a:xfrm>
              <a:off x="3448635" y="2632932"/>
              <a:ext cx="1310808" cy="3521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213" idx="2"/>
              <a:endCxn id="217" idx="1"/>
            </p:cNvCxnSpPr>
            <p:nvPr/>
          </p:nvCxnSpPr>
          <p:spPr>
            <a:xfrm>
              <a:off x="3448635" y="2632932"/>
              <a:ext cx="49742" cy="17087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213" idx="2"/>
              <a:endCxn id="218" idx="1"/>
            </p:cNvCxnSpPr>
            <p:nvPr/>
          </p:nvCxnSpPr>
          <p:spPr>
            <a:xfrm>
              <a:off x="3448635" y="2632932"/>
              <a:ext cx="818007" cy="8445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13" idx="2"/>
              <a:endCxn id="224" idx="2"/>
            </p:cNvCxnSpPr>
            <p:nvPr/>
          </p:nvCxnSpPr>
          <p:spPr>
            <a:xfrm>
              <a:off x="3448635" y="2632932"/>
              <a:ext cx="1215438" cy="98967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13" idx="1"/>
              <a:endCxn id="231" idx="5"/>
            </p:cNvCxnSpPr>
            <p:nvPr/>
          </p:nvCxnSpPr>
          <p:spPr>
            <a:xfrm>
              <a:off x="3470253" y="2580742"/>
              <a:ext cx="1229616" cy="22886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3" idx="1"/>
              <a:endCxn id="215" idx="0"/>
            </p:cNvCxnSpPr>
            <p:nvPr/>
          </p:nvCxnSpPr>
          <p:spPr>
            <a:xfrm>
              <a:off x="3470253" y="2580742"/>
              <a:ext cx="1968893" cy="3680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3" idx="1"/>
              <a:endCxn id="216" idx="0"/>
            </p:cNvCxnSpPr>
            <p:nvPr/>
          </p:nvCxnSpPr>
          <p:spPr>
            <a:xfrm>
              <a:off x="3470253" y="2580742"/>
              <a:ext cx="2451014" cy="345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13" idx="2"/>
              <a:endCxn id="206" idx="6"/>
            </p:cNvCxnSpPr>
            <p:nvPr/>
          </p:nvCxnSpPr>
          <p:spPr>
            <a:xfrm>
              <a:off x="3448635" y="2632932"/>
              <a:ext cx="2794980" cy="239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13" idx="1"/>
              <a:endCxn id="228" idx="2"/>
            </p:cNvCxnSpPr>
            <p:nvPr/>
          </p:nvCxnSpPr>
          <p:spPr>
            <a:xfrm flipH="1">
              <a:off x="3321235" y="2580742"/>
              <a:ext cx="149018" cy="31871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13" idx="2"/>
              <a:endCxn id="223" idx="4"/>
            </p:cNvCxnSpPr>
            <p:nvPr/>
          </p:nvCxnSpPr>
          <p:spPr>
            <a:xfrm>
              <a:off x="3448635" y="2632932"/>
              <a:ext cx="773000" cy="358881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13" idx="1"/>
              <a:endCxn id="230" idx="4"/>
            </p:cNvCxnSpPr>
            <p:nvPr/>
          </p:nvCxnSpPr>
          <p:spPr>
            <a:xfrm>
              <a:off x="3470253" y="2580742"/>
              <a:ext cx="2377206" cy="296705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13" idx="1"/>
              <a:endCxn id="229" idx="0"/>
            </p:cNvCxnSpPr>
            <p:nvPr/>
          </p:nvCxnSpPr>
          <p:spPr>
            <a:xfrm>
              <a:off x="3470253" y="2580742"/>
              <a:ext cx="1404357" cy="24734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13" idx="2"/>
              <a:endCxn id="219" idx="1"/>
            </p:cNvCxnSpPr>
            <p:nvPr/>
          </p:nvCxnSpPr>
          <p:spPr>
            <a:xfrm>
              <a:off x="3448635" y="2632932"/>
              <a:ext cx="2742790" cy="15816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213" idx="1"/>
              <a:endCxn id="225" idx="1"/>
            </p:cNvCxnSpPr>
            <p:nvPr/>
          </p:nvCxnSpPr>
          <p:spPr>
            <a:xfrm>
              <a:off x="3470253" y="2580742"/>
              <a:ext cx="3486266" cy="20366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213" idx="1"/>
              <a:endCxn id="203" idx="6"/>
            </p:cNvCxnSpPr>
            <p:nvPr/>
          </p:nvCxnSpPr>
          <p:spPr>
            <a:xfrm>
              <a:off x="3470253" y="2580742"/>
              <a:ext cx="3333496" cy="33229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213" idx="1"/>
              <a:endCxn id="232" idx="3"/>
            </p:cNvCxnSpPr>
            <p:nvPr/>
          </p:nvCxnSpPr>
          <p:spPr>
            <a:xfrm>
              <a:off x="3470253" y="2580742"/>
              <a:ext cx="3493438" cy="36856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213" idx="1"/>
              <a:endCxn id="227" idx="2"/>
            </p:cNvCxnSpPr>
            <p:nvPr/>
          </p:nvCxnSpPr>
          <p:spPr>
            <a:xfrm>
              <a:off x="3470253" y="2580742"/>
              <a:ext cx="5084418" cy="25440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213" idx="1"/>
              <a:endCxn id="220" idx="6"/>
            </p:cNvCxnSpPr>
            <p:nvPr/>
          </p:nvCxnSpPr>
          <p:spPr>
            <a:xfrm>
              <a:off x="3470253" y="2580742"/>
              <a:ext cx="4403231" cy="12651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213" idx="2"/>
              <a:endCxn id="226" idx="5"/>
            </p:cNvCxnSpPr>
            <p:nvPr/>
          </p:nvCxnSpPr>
          <p:spPr>
            <a:xfrm>
              <a:off x="3448635" y="2632932"/>
              <a:ext cx="4738308" cy="122829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213" idx="3"/>
              <a:endCxn id="197" idx="7"/>
            </p:cNvCxnSpPr>
            <p:nvPr/>
          </p:nvCxnSpPr>
          <p:spPr>
            <a:xfrm>
              <a:off x="3470253" y="2685121"/>
              <a:ext cx="4487178" cy="54702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13" idx="1"/>
              <a:endCxn id="221" idx="5"/>
            </p:cNvCxnSpPr>
            <p:nvPr/>
          </p:nvCxnSpPr>
          <p:spPr>
            <a:xfrm>
              <a:off x="3470253" y="2580742"/>
              <a:ext cx="4226316" cy="176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213" idx="2"/>
              <a:endCxn id="222" idx="5"/>
            </p:cNvCxnSpPr>
            <p:nvPr/>
          </p:nvCxnSpPr>
          <p:spPr>
            <a:xfrm flipV="1">
              <a:off x="3448635" y="1944690"/>
              <a:ext cx="4419473" cy="6882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Oval 57"/>
          <p:cNvSpPr/>
          <p:nvPr/>
        </p:nvSpPr>
        <p:spPr>
          <a:xfrm>
            <a:off x="3415977" y="2570009"/>
            <a:ext cx="147615" cy="147615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 - nearest </a:t>
            </a:r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neighbour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321235" y="1802567"/>
            <a:ext cx="5381051" cy="4485457"/>
            <a:chOff x="3321235" y="1802567"/>
            <a:chExt cx="5381051" cy="4485457"/>
          </a:xfrm>
        </p:grpSpPr>
        <p:sp>
          <p:nvSpPr>
            <p:cNvPr id="196" name="Oval 195"/>
            <p:cNvSpPr/>
            <p:nvPr/>
          </p:nvSpPr>
          <p:spPr>
            <a:xfrm>
              <a:off x="3699841" y="2010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7831434" y="32105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6656134" y="58299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4644666" y="18025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6096000" y="258310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3448635" y="2559124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4685635" y="283748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5365338" y="294879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5847459" y="29266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3476759" y="432006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4245024" y="34558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6169807" y="419296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7725869" y="3772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7570572" y="247242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7742111" y="181869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4147827" y="607413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4664073" y="35488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6934901" y="45958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8060946" y="37352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8554671" y="50510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3321235" y="569409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4800802" y="50542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5773651" y="54001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4573872" y="474343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6942073" y="6140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213" idx="1"/>
              <a:endCxn id="196" idx="6"/>
            </p:cNvCxnSpPr>
            <p:nvPr/>
          </p:nvCxnSpPr>
          <p:spPr>
            <a:xfrm flipV="1">
              <a:off x="3470253" y="2084051"/>
              <a:ext cx="377203" cy="4966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948605" y="1802567"/>
                <a:ext cx="705834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605" y="1802567"/>
                <a:ext cx="705834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8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187738" y="4094201"/>
            <a:ext cx="6741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Uses total area (A) and number of objects (n)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 - nearest </a:t>
            </a:r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neighbour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34843" y="1973366"/>
            <a:ext cx="5895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Mean nearest </a:t>
            </a:r>
            <a:r>
              <a:rPr lang="en-US" sz="3200" b="1" dirty="0" err="1" smtClean="0">
                <a:solidFill>
                  <a:srgbClr val="0432FF"/>
                </a:solidFill>
              </a:rPr>
              <a:t>neighbour</a:t>
            </a:r>
            <a:r>
              <a:rPr lang="en-US" sz="3200" b="1" dirty="0" smtClean="0">
                <a:solidFill>
                  <a:srgbClr val="0432FF"/>
                </a:solidFill>
              </a:rPr>
              <a:t> distance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87738" y="2547527"/>
            <a:ext cx="6408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Captures average distance to nearest point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634843" y="3520040"/>
            <a:ext cx="7506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Expected mean nearest </a:t>
            </a:r>
            <a:r>
              <a:rPr lang="en-US" sz="3200" b="1" dirty="0" err="1" smtClean="0">
                <a:solidFill>
                  <a:srgbClr val="7030A0"/>
                </a:solidFill>
              </a:rPr>
              <a:t>neighbour</a:t>
            </a:r>
            <a:r>
              <a:rPr lang="en-US" sz="3200" b="1" dirty="0" smtClean="0">
                <a:solidFill>
                  <a:srgbClr val="7030A0"/>
                </a:solidFill>
              </a:rPr>
              <a:t> distance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4843" y="5066715"/>
            <a:ext cx="4761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Nearest </a:t>
            </a:r>
            <a:r>
              <a:rPr lang="en-US" sz="3200" b="1" dirty="0" err="1" smtClean="0">
                <a:solidFill>
                  <a:srgbClr val="C00000"/>
                </a:solidFill>
              </a:rPr>
              <a:t>neighbour</a:t>
            </a:r>
            <a:r>
              <a:rPr lang="en-US" sz="3200" b="1" dirty="0" smtClean="0">
                <a:solidFill>
                  <a:srgbClr val="C00000"/>
                </a:solidFill>
              </a:rPr>
              <a:t> statistic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87738" y="5640876"/>
            <a:ext cx="3225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Varies from 0 to 2.15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984581" y="1973366"/>
                <a:ext cx="2627642" cy="1604606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𝑑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581" y="1973366"/>
                <a:ext cx="2627642" cy="16046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8986440" y="3520040"/>
                <a:ext cx="2625783" cy="1129476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bg-BG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𝐴</m:t>
                          </m:r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/</m:t>
                          </m:r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rad>
                    </m:oMath>
                  </m:oMathPara>
                </a14:m>
                <a:endParaRPr lang="en-GB" sz="3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440" y="3520040"/>
                <a:ext cx="2625783" cy="112947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0131368" y="5066715"/>
                <a:ext cx="1480855" cy="124822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bg-BG" sz="3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GB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368" y="5066715"/>
                <a:ext cx="1480855" cy="124822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72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 - nearest </a:t>
            </a:r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neighbour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4843" y="1973366"/>
            <a:ext cx="4761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Nearest </a:t>
            </a:r>
            <a:r>
              <a:rPr lang="en-US" sz="3200" b="1" dirty="0" err="1" smtClean="0">
                <a:solidFill>
                  <a:srgbClr val="C00000"/>
                </a:solidFill>
              </a:rPr>
              <a:t>neighbour</a:t>
            </a:r>
            <a:r>
              <a:rPr lang="en-US" sz="3200" b="1" dirty="0" smtClean="0">
                <a:solidFill>
                  <a:srgbClr val="C00000"/>
                </a:solidFill>
              </a:rPr>
              <a:t> statistic</a:t>
            </a:r>
            <a:endParaRPr lang="en-US" sz="3200" b="1" dirty="0">
              <a:solidFill>
                <a:srgbClr val="C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172509" y="2951868"/>
            <a:ext cx="1895231" cy="1674861"/>
            <a:chOff x="1001486" y="1948543"/>
            <a:chExt cx="1895231" cy="1674861"/>
          </a:xfrm>
        </p:grpSpPr>
        <p:sp>
          <p:nvSpPr>
            <p:cNvPr id="16" name="Oval 15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862216" y="2935539"/>
            <a:ext cx="1982319" cy="1707519"/>
            <a:chOff x="4648196" y="1959429"/>
            <a:chExt cx="1982319" cy="1707519"/>
          </a:xfrm>
        </p:grpSpPr>
        <p:sp>
          <p:nvSpPr>
            <p:cNvPr id="52" name="Oval 51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639011" y="2847228"/>
            <a:ext cx="2028057" cy="1884140"/>
            <a:chOff x="8386059" y="1845729"/>
            <a:chExt cx="2028057" cy="1884140"/>
          </a:xfrm>
        </p:grpSpPr>
        <p:sp>
          <p:nvSpPr>
            <p:cNvPr id="78" name="Oval 77"/>
            <p:cNvSpPr/>
            <p:nvPr/>
          </p:nvSpPr>
          <p:spPr>
            <a:xfrm>
              <a:off x="8521117" y="20332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8894178" y="21771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9278495" y="19365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9931358" y="18457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0025709" y="223315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8386059" y="225095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8776397" y="23693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9457271" y="252424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9939392" y="25021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10162268" y="25021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8553775" y="28706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8884214" y="27859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9332004" y="27533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9649165" y="279685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10266501" y="2677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8533674" y="3376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8756006" y="312424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9362920" y="33627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9649165" y="313512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10142890" y="3124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847996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8903621" y="34431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9332004" y="35169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9848720" y="358225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1021669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9461544" y="2898274"/>
            <a:ext cx="1840975" cy="1782049"/>
            <a:chOff x="2022909" y="4397202"/>
            <a:chExt cx="1840975" cy="1782049"/>
          </a:xfrm>
        </p:grpSpPr>
        <p:sp>
          <p:nvSpPr>
            <p:cNvPr id="104" name="Oval 103"/>
            <p:cNvSpPr/>
            <p:nvPr/>
          </p:nvSpPr>
          <p:spPr>
            <a:xfrm>
              <a:off x="2157967" y="44507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291412" y="44744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3375572" y="44965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3642462" y="45900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3662559" y="465063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022909" y="466844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413247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3716269" y="4397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3509017" y="45245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3520228" y="47000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149209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245241" y="464858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2925962" y="569340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3155990" y="57575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3672022" y="48003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884214" y="564037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2828020" y="58410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999770" y="578024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3211308" y="58200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2353789" y="45845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2138601" y="46174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3033316" y="588256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2968854" y="59344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58042" y="58908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3059073" y="60316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1476198" y="47465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Regular</a:t>
            </a:r>
            <a:endParaRPr lang="en-US" sz="2800" dirty="0"/>
          </a:p>
        </p:txBody>
      </p:sp>
      <p:sp>
        <p:nvSpPr>
          <p:cNvPr id="130" name="TextBox 129"/>
          <p:cNvSpPr txBox="1"/>
          <p:nvPr/>
        </p:nvSpPr>
        <p:spPr>
          <a:xfrm>
            <a:off x="4158698" y="4746502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  <p:sp>
        <p:nvSpPr>
          <p:cNvPr id="131" name="TextBox 130"/>
          <p:cNvSpPr txBox="1"/>
          <p:nvPr/>
        </p:nvSpPr>
        <p:spPr>
          <a:xfrm>
            <a:off x="6949962" y="4746502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Random</a:t>
            </a:r>
            <a:endParaRPr lang="en-US" sz="2800" dirty="0"/>
          </a:p>
        </p:txBody>
      </p:sp>
      <p:sp>
        <p:nvSpPr>
          <p:cNvPr id="132" name="TextBox 131"/>
          <p:cNvSpPr txBox="1"/>
          <p:nvPr/>
        </p:nvSpPr>
        <p:spPr>
          <a:xfrm>
            <a:off x="9599316" y="4746502"/>
            <a:ext cx="1565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Clustered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1091284" y="5460215"/>
                <a:ext cx="2057679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2.15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84" y="5460215"/>
                <a:ext cx="2057679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3403423" y="5460215"/>
                <a:ext cx="2916889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2.15&gt;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&gt;1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23" y="5460215"/>
                <a:ext cx="2916889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6942520" y="5460215"/>
                <a:ext cx="1448537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20" y="5460215"/>
                <a:ext cx="1448537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9673015" y="5460215"/>
                <a:ext cx="1448537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015" y="5460215"/>
                <a:ext cx="1448537" cy="6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90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3D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89989" y="1706823"/>
            <a:ext cx="5241189" cy="4877711"/>
            <a:chOff x="289989" y="1695937"/>
            <a:chExt cx="5241189" cy="4877711"/>
          </a:xfrm>
        </p:grpSpPr>
        <p:cxnSp>
          <p:nvCxnSpPr>
            <p:cNvPr id="35" name="Straight Connector 34"/>
            <p:cNvCxnSpPr/>
            <p:nvPr/>
          </p:nvCxnSpPr>
          <p:spPr>
            <a:xfrm flipV="1">
              <a:off x="976101" y="1861204"/>
              <a:ext cx="4414613" cy="36442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289989" y="1695937"/>
              <a:ext cx="5241189" cy="4877711"/>
              <a:chOff x="3030941" y="1674166"/>
              <a:chExt cx="5241189" cy="4877711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3721396" y="1674166"/>
                <a:ext cx="4550734" cy="4322598"/>
                <a:chOff x="3859619" y="2402958"/>
                <a:chExt cx="4253023" cy="3466214"/>
              </a:xfrm>
            </p:grpSpPr>
            <p:cxnSp>
              <p:nvCxnSpPr>
                <p:cNvPr id="40" name="Straight Connector 39"/>
                <p:cNvCxnSpPr/>
                <p:nvPr/>
              </p:nvCxnSpPr>
              <p:spPr>
                <a:xfrm>
                  <a:off x="3859619" y="2402958"/>
                  <a:ext cx="0" cy="34662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3859619" y="5869172"/>
                  <a:ext cx="425302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TextBox 37"/>
              <p:cNvSpPr txBox="1"/>
              <p:nvPr/>
            </p:nvSpPr>
            <p:spPr>
              <a:xfrm>
                <a:off x="3721396" y="6028657"/>
                <a:ext cx="45507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x</a:t>
                </a:r>
                <a:endParaRPr lang="en-US" sz="28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16200000">
                <a:off x="1131252" y="3573855"/>
                <a:ext cx="43225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y</a:t>
                </a:r>
                <a:endParaRPr lang="en-US" sz="2800" dirty="0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1395506" y="2358979"/>
              <a:ext cx="3878252" cy="2950971"/>
              <a:chOff x="4580923" y="2337208"/>
              <a:chExt cx="3878252" cy="2950971"/>
            </a:xfrm>
          </p:grpSpPr>
          <p:sp>
            <p:nvSpPr>
              <p:cNvPr id="43" name="Oval 42"/>
              <p:cNvSpPr/>
              <p:nvPr/>
            </p:nvSpPr>
            <p:spPr>
              <a:xfrm rot="16200000">
                <a:off x="4580923" y="5096793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 rot="16200000">
                <a:off x="6293060" y="3764998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 rot="16200000">
                <a:off x="4801092" y="4579593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 rot="16200000">
                <a:off x="5339808" y="4071293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 rot="16200000">
                <a:off x="5578360" y="4446930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 rot="16200000">
                <a:off x="7259077" y="2859559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 rot="16200000">
                <a:off x="6225301" y="3178927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 rot="16200000">
                <a:off x="6855692" y="3179906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 rot="16200000">
                <a:off x="7888707" y="2793227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 rot="16200000">
                <a:off x="7450463" y="2337208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 rot="16200000">
                <a:off x="8267789" y="2391348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133392" y="1695937"/>
            <a:ext cx="5688220" cy="4899483"/>
            <a:chOff x="6133392" y="1695937"/>
            <a:chExt cx="5688220" cy="489948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08" t="19110" r="25000" b="10476"/>
            <a:stretch/>
          </p:blipFill>
          <p:spPr>
            <a:xfrm>
              <a:off x="6616052" y="1695937"/>
              <a:ext cx="5205560" cy="4492627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6902988" y="6072200"/>
              <a:ext cx="3700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x</a:t>
              </a:r>
              <a:endParaRPr lang="en-US" sz="28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1309496" y="5162142"/>
              <a:ext cx="4823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  <p:sp>
          <p:nvSpPr>
            <p:cNvPr id="56" name="TextBox 55"/>
            <p:cNvSpPr txBox="1"/>
            <p:nvPr/>
          </p:nvSpPr>
          <p:spPr>
            <a:xfrm rot="16200000">
              <a:off x="4868801" y="4079589"/>
              <a:ext cx="30524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z</a:t>
              </a:r>
            </a:p>
          </p:txBody>
        </p:sp>
      </p:grpSp>
      <p:sp>
        <p:nvSpPr>
          <p:cNvPr id="10" name="Right Arrow 9"/>
          <p:cNvSpPr/>
          <p:nvPr/>
        </p:nvSpPr>
        <p:spPr>
          <a:xfrm>
            <a:off x="5580610" y="3712226"/>
            <a:ext cx="794112" cy="39334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3D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34843" y="1973366"/>
            <a:ext cx="1295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Planes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87738" y="2547527"/>
            <a:ext cx="437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3D equivalent of straight line</a:t>
            </a:r>
            <a:endParaRPr lang="en-US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634843" y="3520040"/>
            <a:ext cx="2555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Domes/bowls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87738" y="4094201"/>
            <a:ext cx="5463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3D equivalent of (simple) curvilinear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634843" y="5066715"/>
            <a:ext cx="2640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More complex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738" y="5640876"/>
            <a:ext cx="5188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Capture more complex landscapes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809743" y="1911810"/>
                <a:ext cx="3476786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𝑎𝑥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𝑏𝑦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743" y="1911810"/>
                <a:ext cx="3476786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919319" y="3458484"/>
                <a:ext cx="7367210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𝑎𝑥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𝑏𝑦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𝑐𝑥</m:t>
                          </m:r>
                        </m:e>
                        <m:sup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𝑑𝑦</m:t>
                          </m:r>
                        </m:e>
                        <m:sup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𝑒𝑥𝑦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n-GB" sz="3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319" y="3458484"/>
                <a:ext cx="7367210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337127" y="5005159"/>
                <a:ext cx="6949402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𝑎𝑥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𝑏𝑦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𝑐𝑥</m:t>
                          </m:r>
                        </m:e>
                        <m:sup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𝑑𝑦</m:t>
                          </m:r>
                        </m:e>
                        <m:sup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𝑒𝑥</m:t>
                          </m:r>
                        </m:e>
                        <m:sup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GB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27" y="5005159"/>
                <a:ext cx="6949402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07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12" y="1404881"/>
            <a:ext cx="6741577" cy="54204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 dangers of extrapolation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893595" y="6396335"/>
            <a:ext cx="2298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Source: </a:t>
            </a:r>
            <a:r>
              <a:rPr lang="en-US" sz="2400" dirty="0" err="1" smtClean="0"/>
              <a:t>xkcd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070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01" y="1619663"/>
            <a:ext cx="4808027" cy="481119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73" y="1619663"/>
            <a:ext cx="4808027" cy="481119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054696" y="1803330"/>
            <a:ext cx="866110" cy="86611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34773" y="2250375"/>
            <a:ext cx="795288" cy="82755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635701" y="3028391"/>
            <a:ext cx="658045" cy="658045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27706" y="3635450"/>
            <a:ext cx="898255" cy="898255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231283" y="3318784"/>
            <a:ext cx="874366" cy="874366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109226" y="2844715"/>
            <a:ext cx="488664" cy="48866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13090" y="1866572"/>
            <a:ext cx="670684" cy="67068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559001" y="5460735"/>
            <a:ext cx="635561" cy="635561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61653" y="4817807"/>
            <a:ext cx="634704" cy="63470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09801" y="3638057"/>
            <a:ext cx="1031549" cy="1025821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079806" y="4835393"/>
            <a:ext cx="1088785" cy="1088785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735700" y="4347140"/>
            <a:ext cx="778100" cy="7781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275734" y="2946115"/>
            <a:ext cx="752677" cy="75267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189212" y="2143969"/>
            <a:ext cx="551138" cy="551138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672093" y="2321482"/>
            <a:ext cx="571910" cy="57191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09990" y="3742754"/>
            <a:ext cx="647162" cy="647162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98593" y="4351258"/>
            <a:ext cx="876851" cy="876851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465212" y="4693150"/>
            <a:ext cx="584100" cy="5841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013438" y="5242912"/>
            <a:ext cx="589802" cy="589802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05649" y="5502343"/>
            <a:ext cx="543788" cy="543788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004240" y="2451545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888723" y="2249324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985440" y="2278626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0480686" y="2628768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724341" y="2701540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884410" y="3111295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189708" y="3368159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948445" y="4237489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9506786" y="3400516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186058" y="3818832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9167576" y="4137609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0169093" y="4098027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655534" y="4776927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914216" y="5178766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419627" y="5811149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8134138" y="5462934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9560201" y="4836760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0311032" y="5022277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893197" y="5798484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9822991" y="5555065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6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67" name="Group 166"/>
          <p:cNvGrpSpPr/>
          <p:nvPr/>
        </p:nvGrpSpPr>
        <p:grpSpPr>
          <a:xfrm>
            <a:off x="1172509" y="1732668"/>
            <a:ext cx="1895231" cy="1674861"/>
            <a:chOff x="1001486" y="1948543"/>
            <a:chExt cx="1895231" cy="1674861"/>
          </a:xfrm>
        </p:grpSpPr>
        <p:sp>
          <p:nvSpPr>
            <p:cNvPr id="3" name="Oval 2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3862216" y="1716339"/>
            <a:ext cx="1982319" cy="1707519"/>
            <a:chOff x="4648196" y="1959429"/>
            <a:chExt cx="1982319" cy="1707519"/>
          </a:xfrm>
        </p:grpSpPr>
        <p:sp>
          <p:nvSpPr>
            <p:cNvPr id="86" name="Oval 85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6639011" y="1628028"/>
            <a:ext cx="2028057" cy="1884140"/>
            <a:chOff x="8386059" y="1845729"/>
            <a:chExt cx="2028057" cy="1884140"/>
          </a:xfrm>
        </p:grpSpPr>
        <p:sp>
          <p:nvSpPr>
            <p:cNvPr id="141" name="Oval 140"/>
            <p:cNvSpPr/>
            <p:nvPr/>
          </p:nvSpPr>
          <p:spPr>
            <a:xfrm>
              <a:off x="8521117" y="20332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8894178" y="21771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278495" y="19365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9931358" y="18457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0025709" y="223315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8386059" y="225095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8776397" y="23693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9457271" y="252424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9939392" y="25021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0162268" y="25021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8553775" y="28706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8884214" y="27859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9332004" y="27533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9649165" y="279685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10266501" y="2677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8533674" y="3376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8756006" y="312424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9362920" y="33627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9649165" y="313512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0142890" y="3124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847996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8903621" y="34431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9332004" y="35169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9848720" y="358225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1021669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9558750" y="4163958"/>
            <a:ext cx="1772003" cy="1978774"/>
            <a:chOff x="8332503" y="4382866"/>
            <a:chExt cx="1772003" cy="1978774"/>
          </a:xfrm>
        </p:grpSpPr>
        <p:sp>
          <p:nvSpPr>
            <p:cNvPr id="112" name="Oval 111"/>
            <p:cNvSpPr/>
            <p:nvPr/>
          </p:nvSpPr>
          <p:spPr>
            <a:xfrm rot="172678">
              <a:off x="8472316" y="462674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 rot="172678">
              <a:off x="8772784" y="43887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 rot="172678">
              <a:off x="8917630" y="47384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 rot="172678">
              <a:off x="9426062" y="47485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rot="172678">
              <a:off x="9660331" y="45630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 rot="172678">
              <a:off x="8332503" y="47374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 rot="172678">
              <a:off x="8730887" y="48863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 rot="172678">
              <a:off x="8833427" y="521802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 rot="172678">
              <a:off x="9415782" y="52841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 rot="172678">
              <a:off x="9956891" y="48555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 rot="172678">
              <a:off x="8421456" y="513147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 rot="172678">
              <a:off x="8524214" y="54629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 rot="172678">
              <a:off x="9366533" y="438286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 rot="172678">
              <a:off x="9774913" y="49996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rot="172678">
              <a:off x="9857551" y="546225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 rot="172678">
              <a:off x="8356362" y="55959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rot="172678">
              <a:off x="8661790" y="588141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 rot="172678">
              <a:off x="9082849" y="55478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rot="172678">
              <a:off x="9565683" y="56934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rot="172678">
              <a:off x="9725746" y="59342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rot="172678">
              <a:off x="8347748" y="613017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rot="172678">
              <a:off x="8498344" y="601088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rot="172678">
              <a:off x="9110859" y="60537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 rot="172678">
              <a:off x="8908485" y="621402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rot="172678">
              <a:off x="9547231" y="607568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9461544" y="1679074"/>
            <a:ext cx="1840975" cy="1782049"/>
            <a:chOff x="2022909" y="4397202"/>
            <a:chExt cx="1840975" cy="1782049"/>
          </a:xfrm>
        </p:grpSpPr>
        <p:sp>
          <p:nvSpPr>
            <p:cNvPr id="170" name="Oval 169"/>
            <p:cNvSpPr/>
            <p:nvPr/>
          </p:nvSpPr>
          <p:spPr>
            <a:xfrm>
              <a:off x="2157967" y="44507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2291412" y="44744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3375572" y="44965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3642462" y="45900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3662559" y="465063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2022909" y="466844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2413247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3716269" y="4397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3509017" y="45245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3520228" y="47000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2149209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245241" y="464858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2925962" y="569340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3155990" y="57575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672022" y="48003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2884214" y="564037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2828020" y="58410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2999770" y="578024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3211308" y="58200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2353789" y="45845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2138601" y="46174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3033316" y="588256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968854" y="59344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3158042" y="58908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3059073" y="60316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2455598" y="5257587"/>
            <a:ext cx="6671201" cy="1065859"/>
            <a:chOff x="2899194" y="5507959"/>
            <a:chExt cx="6671201" cy="1065859"/>
          </a:xfrm>
        </p:grpSpPr>
        <p:sp>
          <p:nvSpPr>
            <p:cNvPr id="198" name="Left Arrow 197"/>
            <p:cNvSpPr/>
            <p:nvPr/>
          </p:nvSpPr>
          <p:spPr>
            <a:xfrm>
              <a:off x="2899194" y="5935930"/>
              <a:ext cx="3055198" cy="637888"/>
            </a:xfrm>
            <a:prstGeom prst="lef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3352461" y="5507959"/>
              <a:ext cx="21486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Homogeneity</a:t>
              </a:r>
              <a:endParaRPr lang="en-US" sz="2800" dirty="0"/>
            </a:p>
          </p:txBody>
        </p:sp>
        <p:sp>
          <p:nvSpPr>
            <p:cNvPr id="200" name="Left Arrow 199"/>
            <p:cNvSpPr/>
            <p:nvPr/>
          </p:nvSpPr>
          <p:spPr>
            <a:xfrm rot="10800000">
              <a:off x="6515197" y="5935930"/>
              <a:ext cx="3055198" cy="637888"/>
            </a:xfrm>
            <a:prstGeom prst="lef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6911525" y="5507959"/>
              <a:ext cx="22625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mtClean="0"/>
                <a:t>Heterogeneity</a:t>
              </a:r>
              <a:endParaRPr lang="en-US" sz="2800" dirty="0"/>
            </a:p>
          </p:txBody>
        </p:sp>
      </p:grpSp>
      <p:sp>
        <p:nvSpPr>
          <p:cNvPr id="205" name="TextBox 204"/>
          <p:cNvSpPr txBox="1"/>
          <p:nvPr/>
        </p:nvSpPr>
        <p:spPr>
          <a:xfrm rot="16200000">
            <a:off x="-417663" y="4891735"/>
            <a:ext cx="1890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432FF"/>
                </a:solidFill>
              </a:rPr>
              <a:t>Anisotropic</a:t>
            </a:r>
            <a:endParaRPr lang="en-US" sz="2800" b="1" dirty="0">
              <a:solidFill>
                <a:srgbClr val="0432FF"/>
              </a:solidFill>
            </a:endParaRPr>
          </a:p>
        </p:txBody>
      </p:sp>
      <p:sp>
        <p:nvSpPr>
          <p:cNvPr id="207" name="TextBox 206"/>
          <p:cNvSpPr txBox="1"/>
          <p:nvPr/>
        </p:nvSpPr>
        <p:spPr>
          <a:xfrm rot="16200000">
            <a:off x="-216487" y="2308488"/>
            <a:ext cx="1488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432FF"/>
                </a:solidFill>
              </a:rPr>
              <a:t>Isotropic</a:t>
            </a:r>
            <a:endParaRPr lang="en-US" sz="2800" b="1" dirty="0">
              <a:solidFill>
                <a:srgbClr val="0432FF"/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1476198" y="35273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Regular</a:t>
            </a:r>
            <a:endParaRPr lang="en-US" sz="2800" dirty="0"/>
          </a:p>
        </p:txBody>
      </p:sp>
      <p:sp>
        <p:nvSpPr>
          <p:cNvPr id="209" name="TextBox 208"/>
          <p:cNvSpPr txBox="1"/>
          <p:nvPr/>
        </p:nvSpPr>
        <p:spPr>
          <a:xfrm>
            <a:off x="4158698" y="3527302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  <p:sp>
        <p:nvSpPr>
          <p:cNvPr id="210" name="TextBox 209"/>
          <p:cNvSpPr txBox="1"/>
          <p:nvPr/>
        </p:nvSpPr>
        <p:spPr>
          <a:xfrm>
            <a:off x="6949962" y="3527302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Random</a:t>
            </a:r>
            <a:endParaRPr lang="en-US" sz="2800" dirty="0"/>
          </a:p>
        </p:txBody>
      </p:sp>
      <p:sp>
        <p:nvSpPr>
          <p:cNvPr id="211" name="TextBox 210"/>
          <p:cNvSpPr txBox="1"/>
          <p:nvPr/>
        </p:nvSpPr>
        <p:spPr>
          <a:xfrm>
            <a:off x="9599316" y="3527302"/>
            <a:ext cx="1565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Clustered</a:t>
            </a:r>
            <a:endParaRPr lang="en-US" sz="2800" dirty="0"/>
          </a:p>
        </p:txBody>
      </p:sp>
      <p:sp>
        <p:nvSpPr>
          <p:cNvPr id="212" name="TextBox 211"/>
          <p:cNvSpPr txBox="1"/>
          <p:nvPr/>
        </p:nvSpPr>
        <p:spPr>
          <a:xfrm>
            <a:off x="9521742" y="6188800"/>
            <a:ext cx="1846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Anisotropic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3710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941989" y="1559843"/>
            <a:ext cx="6139545" cy="5050972"/>
            <a:chOff x="2941989" y="1559843"/>
            <a:chExt cx="6139545" cy="505097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941989" y="2822586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2941989" y="4085329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>
              <a:off x="2941989" y="5348072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2941989" y="1559843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2941989" y="6610815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rot="5400000">
              <a:off x="5021163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5400000">
              <a:off x="3486277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5400000">
              <a:off x="1951391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5400000">
              <a:off x="6556049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5400000">
              <a:off x="416505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96" name="Oval 195"/>
          <p:cNvSpPr/>
          <p:nvPr/>
        </p:nvSpPr>
        <p:spPr>
          <a:xfrm>
            <a:off x="3699841" y="2010243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7831434" y="321053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6656134" y="582991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4644666" y="1802567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6096000" y="258310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3448635" y="255912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4685635" y="2837482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5365338" y="294879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5847459" y="292668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3476759" y="4320061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4245024" y="345586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6169807" y="419296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7725869" y="377211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7570572" y="247242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7742111" y="1818693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4147827" y="607413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4664073" y="3548801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6934901" y="4595822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8060946" y="3735232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8554671" y="5051027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3321235" y="569409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>
            <a:off x="4800802" y="505423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5773651" y="540018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4573872" y="4743437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>
            <a:off x="6942073" y="614040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21235" y="1802567"/>
            <a:ext cx="5381051" cy="4485457"/>
            <a:chOff x="3321235" y="1802567"/>
            <a:chExt cx="5381051" cy="4485457"/>
          </a:xfrm>
        </p:grpSpPr>
        <p:sp>
          <p:nvSpPr>
            <p:cNvPr id="196" name="Oval 195"/>
            <p:cNvSpPr/>
            <p:nvPr/>
          </p:nvSpPr>
          <p:spPr>
            <a:xfrm>
              <a:off x="3699841" y="2010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7831434" y="32105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6656134" y="58299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4644666" y="18025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6096000" y="258310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3448635" y="255912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4685635" y="283748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5365338" y="294879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5847459" y="29266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3476759" y="432006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4245024" y="34558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6169807" y="419296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7725869" y="3772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7570572" y="247242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7742111" y="181869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4147827" y="607413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4664073" y="35488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6934901" y="45958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8060946" y="37352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8554671" y="50510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3321235" y="569409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4800802" y="50542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5773651" y="54001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4573872" y="474343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6942073" y="6140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2941989" y="1559843"/>
            <a:ext cx="6139547" cy="5050972"/>
            <a:chOff x="9753579" y="1794575"/>
            <a:chExt cx="6139547" cy="5050972"/>
          </a:xfrm>
        </p:grpSpPr>
        <p:sp>
          <p:nvSpPr>
            <p:cNvPr id="77" name="Rectangle 76"/>
            <p:cNvSpPr/>
            <p:nvPr/>
          </p:nvSpPr>
          <p:spPr>
            <a:xfrm>
              <a:off x="9753579" y="1812330"/>
              <a:ext cx="6139544" cy="503321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9753581" y="1794575"/>
              <a:ext cx="6139545" cy="5050972"/>
              <a:chOff x="2941989" y="1559843"/>
              <a:chExt cx="6139545" cy="5050972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>
                <a:off x="2941989" y="2822586"/>
                <a:ext cx="6139543" cy="0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2941989" y="4085329"/>
                <a:ext cx="6139543" cy="0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2941989" y="5348072"/>
                <a:ext cx="6139543" cy="0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2941989" y="1559843"/>
                <a:ext cx="6139543" cy="0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2941989" y="6610815"/>
                <a:ext cx="6139543" cy="0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5400000">
                <a:off x="5021163" y="4085330"/>
                <a:ext cx="5050970" cy="0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5400000">
                <a:off x="3486277" y="4085330"/>
                <a:ext cx="5050970" cy="0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5400000">
                <a:off x="1951391" y="4085330"/>
                <a:ext cx="5050970" cy="0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rot="5400000">
                <a:off x="6556049" y="4085330"/>
                <a:ext cx="5050970" cy="0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rot="5400000">
                <a:off x="416505" y="4085330"/>
                <a:ext cx="5050970" cy="0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965914" y="1848653"/>
            <a:ext cx="6115617" cy="4458304"/>
            <a:chOff x="2965914" y="1870425"/>
            <a:chExt cx="6115617" cy="4458304"/>
          </a:xfrm>
        </p:grpSpPr>
        <p:sp>
          <p:nvSpPr>
            <p:cNvPr id="2" name="TextBox 1"/>
            <p:cNvSpPr txBox="1"/>
            <p:nvPr/>
          </p:nvSpPr>
          <p:spPr>
            <a:xfrm>
              <a:off x="2965914" y="1870425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0432FF"/>
                  </a:solidFill>
                </a:rPr>
                <a:t>2</a:t>
              </a:r>
              <a:endParaRPr lang="en-US" sz="3600" b="1" dirty="0">
                <a:solidFill>
                  <a:srgbClr val="0432FF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965914" y="3145969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432FF"/>
                  </a:solidFill>
                </a:rPr>
                <a:t>1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65914" y="4409985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432FF"/>
                  </a:solidFill>
                </a:rPr>
                <a:t>1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965914" y="5682398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0432FF"/>
                  </a:solidFill>
                </a:rPr>
                <a:t>2</a:t>
              </a:r>
              <a:endParaRPr lang="en-US" sz="3600" b="1" dirty="0">
                <a:solidFill>
                  <a:srgbClr val="0432FF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511683" y="1870425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432FF"/>
                  </a:solidFill>
                </a:rPr>
                <a:t>1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11683" y="3145969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0432FF"/>
                  </a:solidFill>
                </a:rPr>
                <a:t>4</a:t>
              </a:r>
              <a:endParaRPr lang="en-US" sz="3600" b="1" dirty="0">
                <a:solidFill>
                  <a:srgbClr val="0432FF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11683" y="4409985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0432FF"/>
                  </a:solidFill>
                </a:rPr>
                <a:t>2</a:t>
              </a:r>
              <a:endParaRPr lang="en-US" sz="3600" b="1" dirty="0">
                <a:solidFill>
                  <a:srgbClr val="0432FF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511683" y="5682398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432FF"/>
                  </a:solidFill>
                </a:rPr>
                <a:t>1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032780" y="1870425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432FF"/>
                  </a:solidFill>
                </a:rPr>
                <a:t>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032780" y="3145969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432FF"/>
                  </a:solidFill>
                </a:rPr>
                <a:t>0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032780" y="4409985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0432FF"/>
                  </a:solidFill>
                </a:rPr>
                <a:t>2</a:t>
              </a:r>
              <a:endParaRPr lang="en-US" sz="3600" b="1" dirty="0">
                <a:solidFill>
                  <a:srgbClr val="0432FF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032780" y="5682398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0432FF"/>
                  </a:solidFill>
                </a:rPr>
                <a:t>2</a:t>
              </a:r>
              <a:endParaRPr lang="en-US" sz="3600" b="1" dirty="0">
                <a:solidFill>
                  <a:srgbClr val="0432FF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570569" y="1870425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0432FF"/>
                  </a:solidFill>
                </a:rPr>
                <a:t>2</a:t>
              </a:r>
              <a:endParaRPr lang="en-US" sz="3600" b="1" dirty="0">
                <a:solidFill>
                  <a:srgbClr val="0432FF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570569" y="3145969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432FF"/>
                  </a:solidFill>
                </a:rPr>
                <a:t>3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570569" y="5682398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0432FF"/>
                  </a:solidFill>
                </a:rPr>
                <a:t>0</a:t>
              </a:r>
              <a:endParaRPr lang="en-US" sz="3600" b="1" dirty="0">
                <a:solidFill>
                  <a:srgbClr val="0432FF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570569" y="4409985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432FF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546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67" name="Group 166"/>
          <p:cNvGrpSpPr/>
          <p:nvPr/>
        </p:nvGrpSpPr>
        <p:grpSpPr>
          <a:xfrm>
            <a:off x="1172509" y="1732668"/>
            <a:ext cx="1895231" cy="1674861"/>
            <a:chOff x="1001486" y="1948543"/>
            <a:chExt cx="1895231" cy="1674861"/>
          </a:xfrm>
        </p:grpSpPr>
        <p:sp>
          <p:nvSpPr>
            <p:cNvPr id="3" name="Oval 2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3862216" y="1716339"/>
            <a:ext cx="1982319" cy="1707519"/>
            <a:chOff x="4648196" y="1959429"/>
            <a:chExt cx="1982319" cy="1707519"/>
          </a:xfrm>
        </p:grpSpPr>
        <p:sp>
          <p:nvSpPr>
            <p:cNvPr id="86" name="Oval 85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6639011" y="1628028"/>
            <a:ext cx="2028057" cy="1884140"/>
            <a:chOff x="8386059" y="1845729"/>
            <a:chExt cx="2028057" cy="1884140"/>
          </a:xfrm>
        </p:grpSpPr>
        <p:sp>
          <p:nvSpPr>
            <p:cNvPr id="141" name="Oval 140"/>
            <p:cNvSpPr/>
            <p:nvPr/>
          </p:nvSpPr>
          <p:spPr>
            <a:xfrm>
              <a:off x="8521117" y="20332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8894178" y="21771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278495" y="19365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9931358" y="18457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0025709" y="223315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8386059" y="225095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8776397" y="23693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9457271" y="252424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9939392" y="25021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0162268" y="25021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8553775" y="28706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8884214" y="27859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9332004" y="27533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9649165" y="279685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10266501" y="2677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8533674" y="3376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8756006" y="312424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9362920" y="33627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9649165" y="313512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0142890" y="3124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847996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8903621" y="34431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9332004" y="35169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9848720" y="358225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1021669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9461544" y="1679074"/>
            <a:ext cx="1840975" cy="1782049"/>
            <a:chOff x="2022909" y="4397202"/>
            <a:chExt cx="1840975" cy="1782049"/>
          </a:xfrm>
        </p:grpSpPr>
        <p:sp>
          <p:nvSpPr>
            <p:cNvPr id="170" name="Oval 169"/>
            <p:cNvSpPr/>
            <p:nvPr/>
          </p:nvSpPr>
          <p:spPr>
            <a:xfrm>
              <a:off x="2157967" y="44507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2291412" y="44744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3375572" y="44965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3642462" y="45900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3662559" y="465063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2022909" y="466844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2413247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3716269" y="4397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3509017" y="45245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3520228" y="47000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2149209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245241" y="464858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2925962" y="569340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3155990" y="57575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672022" y="48003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2884214" y="564037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2828020" y="58410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2999770" y="578024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3211308" y="58200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2353789" y="45845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2138601" y="46174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3033316" y="588256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968854" y="59344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3158042" y="58908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3059073" y="60316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TextBox 207"/>
          <p:cNvSpPr txBox="1"/>
          <p:nvPr/>
        </p:nvSpPr>
        <p:spPr>
          <a:xfrm>
            <a:off x="1476198" y="35273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Regular</a:t>
            </a:r>
            <a:endParaRPr lang="en-US" sz="2800" dirty="0"/>
          </a:p>
        </p:txBody>
      </p:sp>
      <p:sp>
        <p:nvSpPr>
          <p:cNvPr id="209" name="TextBox 208"/>
          <p:cNvSpPr txBox="1"/>
          <p:nvPr/>
        </p:nvSpPr>
        <p:spPr>
          <a:xfrm>
            <a:off x="4158698" y="3527302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  <p:sp>
        <p:nvSpPr>
          <p:cNvPr id="210" name="TextBox 209"/>
          <p:cNvSpPr txBox="1"/>
          <p:nvPr/>
        </p:nvSpPr>
        <p:spPr>
          <a:xfrm>
            <a:off x="6949962" y="3527302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Random</a:t>
            </a:r>
            <a:endParaRPr lang="en-US" sz="2800" dirty="0"/>
          </a:p>
        </p:txBody>
      </p:sp>
      <p:sp>
        <p:nvSpPr>
          <p:cNvPr id="211" name="TextBox 210"/>
          <p:cNvSpPr txBox="1"/>
          <p:nvPr/>
        </p:nvSpPr>
        <p:spPr>
          <a:xfrm>
            <a:off x="9599316" y="3527302"/>
            <a:ext cx="1565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Clustered</a:t>
            </a:r>
            <a:endParaRPr lang="en-US" sz="2800" dirty="0"/>
          </a:p>
        </p:txBody>
      </p:sp>
      <p:grpSp>
        <p:nvGrpSpPr>
          <p:cNvPr id="128" name="Group 127"/>
          <p:cNvGrpSpPr/>
          <p:nvPr/>
        </p:nvGrpSpPr>
        <p:grpSpPr>
          <a:xfrm>
            <a:off x="3794595" y="4539074"/>
            <a:ext cx="2178091" cy="1791905"/>
            <a:chOff x="2941989" y="1559843"/>
            <a:chExt cx="6139545" cy="5050972"/>
          </a:xfrm>
        </p:grpSpPr>
        <p:cxnSp>
          <p:nvCxnSpPr>
            <p:cNvPr id="129" name="Straight Connector 128"/>
            <p:cNvCxnSpPr/>
            <p:nvPr/>
          </p:nvCxnSpPr>
          <p:spPr>
            <a:xfrm>
              <a:off x="2941989" y="2822586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2941989" y="4085329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2941989" y="5348072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2941989" y="1559843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2941989" y="6610815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rot="5400000">
              <a:off x="5021163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rot="5400000">
              <a:off x="3486277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rot="5400000">
              <a:off x="1951391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rot="5400000">
              <a:off x="6556049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rot="5400000">
              <a:off x="416505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ctangle 113"/>
          <p:cNvSpPr/>
          <p:nvPr/>
        </p:nvSpPr>
        <p:spPr>
          <a:xfrm>
            <a:off x="1038149" y="4537521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794594" y="4545373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6529267" y="4558332"/>
            <a:ext cx="556583" cy="456289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9359592" y="4558332"/>
            <a:ext cx="556583" cy="456289"/>
          </a:xfrm>
          <a:prstGeom prst="rect">
            <a:avLst/>
          </a:prstGeom>
          <a:solidFill>
            <a:srgbClr val="FF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1027618" y="4993292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784063" y="5001144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6518736" y="5014103"/>
            <a:ext cx="556583" cy="4562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9349061" y="5014103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1048328" y="5429234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3804773" y="5437086"/>
            <a:ext cx="556583" cy="456289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6539446" y="5450045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9369771" y="5450045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1037797" y="5885005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3794242" y="5892857"/>
            <a:ext cx="556583" cy="45628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528915" y="5905816"/>
            <a:ext cx="556583" cy="456289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9359240" y="5905816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1593321" y="4547099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4349766" y="4542759"/>
            <a:ext cx="556583" cy="45628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7084439" y="4567910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9914764" y="4567910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1582790" y="5002870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4339235" y="5010722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7073908" y="5023681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9904233" y="5035873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1603500" y="5451004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359945" y="5458856"/>
            <a:ext cx="556583" cy="45628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7094618" y="5471815"/>
            <a:ext cx="556583" cy="456289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9924943" y="5447431"/>
            <a:ext cx="556583" cy="456289"/>
          </a:xfrm>
          <a:prstGeom prst="rect">
            <a:avLst/>
          </a:prstGeom>
          <a:solidFill>
            <a:srgbClr val="FF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1592969" y="5882391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4349414" y="5890243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7084087" y="5903202"/>
            <a:ext cx="556583" cy="45628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9914412" y="5903202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2123784" y="4513035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4880229" y="4520887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7614902" y="4533846"/>
            <a:ext cx="556583" cy="456289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10445227" y="4533846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2113253" y="4968806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4869698" y="4976658"/>
            <a:ext cx="556583" cy="456289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7604371" y="4989617"/>
            <a:ext cx="556583" cy="456289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10434696" y="4989617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133963" y="5404748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4890408" y="5412600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7625081" y="5425559"/>
            <a:ext cx="556583" cy="4562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10455406" y="5425559"/>
            <a:ext cx="556583" cy="456289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2123432" y="5860519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879877" y="5868371"/>
            <a:ext cx="556583" cy="456289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7614550" y="5881330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10444875" y="5881330"/>
            <a:ext cx="556583" cy="456289"/>
          </a:xfrm>
          <a:prstGeom prst="rect">
            <a:avLst/>
          </a:prstGeom>
          <a:solidFill>
            <a:srgbClr val="FF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2678956" y="4534805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435401" y="4542657"/>
            <a:ext cx="556583" cy="45628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8170074" y="4555616"/>
            <a:ext cx="556583" cy="45628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11000399" y="4555616"/>
            <a:ext cx="556583" cy="456289"/>
          </a:xfrm>
          <a:prstGeom prst="rect">
            <a:avLst/>
          </a:prstGeom>
          <a:solidFill>
            <a:srgbClr val="FF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2668425" y="4990576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5424870" y="4998428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8159543" y="5011387"/>
            <a:ext cx="556583" cy="456289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0989868" y="5011387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689135" y="5426518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5445580" y="5434370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8180253" y="5447329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11010578" y="5447329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2678604" y="5882289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5435049" y="5890141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8169722" y="5903100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11000047" y="5903100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" name="Group 206"/>
          <p:cNvGrpSpPr/>
          <p:nvPr/>
        </p:nvGrpSpPr>
        <p:grpSpPr>
          <a:xfrm>
            <a:off x="9359593" y="4552033"/>
            <a:ext cx="2178091" cy="1791905"/>
            <a:chOff x="2941989" y="1559843"/>
            <a:chExt cx="6139545" cy="5050972"/>
          </a:xfrm>
        </p:grpSpPr>
        <p:cxnSp>
          <p:nvCxnSpPr>
            <p:cNvPr id="212" name="Straight Connector 211"/>
            <p:cNvCxnSpPr/>
            <p:nvPr/>
          </p:nvCxnSpPr>
          <p:spPr>
            <a:xfrm>
              <a:off x="2941989" y="2822586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2941989" y="4085329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>
              <a:off x="2941989" y="5348072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2941989" y="1559843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>
              <a:off x="2941989" y="6610815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5400000">
              <a:off x="5021163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5400000">
              <a:off x="3486277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5400000">
              <a:off x="1951391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5400000">
              <a:off x="6556049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5400000">
              <a:off x="416505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6529268" y="4552033"/>
            <a:ext cx="2178091" cy="1791905"/>
            <a:chOff x="2941989" y="1559843"/>
            <a:chExt cx="6139545" cy="5050972"/>
          </a:xfrm>
        </p:grpSpPr>
        <p:cxnSp>
          <p:nvCxnSpPr>
            <p:cNvPr id="169" name="Straight Connector 168"/>
            <p:cNvCxnSpPr/>
            <p:nvPr/>
          </p:nvCxnSpPr>
          <p:spPr>
            <a:xfrm>
              <a:off x="2941989" y="2822586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2941989" y="4085329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>
              <a:off x="2941989" y="5348072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2941989" y="1559843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2941989" y="6610815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rot="5400000">
              <a:off x="5021163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rot="5400000">
              <a:off x="3486277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rot="5400000">
              <a:off x="1951391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rot="5400000">
              <a:off x="6556049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rot="5400000">
              <a:off x="416505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1038150" y="4531222"/>
            <a:ext cx="2178091" cy="1791905"/>
            <a:chOff x="2941989" y="1559843"/>
            <a:chExt cx="6139545" cy="5050972"/>
          </a:xfrm>
        </p:grpSpPr>
        <p:cxnSp>
          <p:nvCxnSpPr>
            <p:cNvPr id="116" name="Straight Connector 115"/>
            <p:cNvCxnSpPr/>
            <p:nvPr/>
          </p:nvCxnSpPr>
          <p:spPr>
            <a:xfrm>
              <a:off x="2941989" y="2822586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2941989" y="4085329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2941989" y="5348072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2941989" y="1559843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2941989" y="6610815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5400000">
              <a:off x="5021163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rot="5400000">
              <a:off x="3486277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rot="5400000">
              <a:off x="1951391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rot="5400000">
              <a:off x="6556049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rot="5400000">
              <a:off x="416505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391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91987" y="1619663"/>
            <a:ext cx="4808027" cy="4811192"/>
            <a:chOff x="6474173" y="1619663"/>
            <a:chExt cx="4808027" cy="4811192"/>
          </a:xfrm>
        </p:grpSpPr>
        <p:pic>
          <p:nvPicPr>
            <p:cNvPr id="304" name="Picture 30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173" y="1619663"/>
              <a:ext cx="4808027" cy="4811192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5" name="Oval 304"/>
            <p:cNvSpPr/>
            <p:nvPr/>
          </p:nvSpPr>
          <p:spPr>
            <a:xfrm>
              <a:off x="7004240" y="245154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>
              <a:off x="7888723" y="224932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/>
            <p:cNvSpPr/>
            <p:nvPr/>
          </p:nvSpPr>
          <p:spPr>
            <a:xfrm>
              <a:off x="8985440" y="227862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10480686" y="2628768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9724341" y="2701540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7884410" y="311129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/>
            <p:cNvSpPr/>
            <p:nvPr/>
          </p:nvSpPr>
          <p:spPr>
            <a:xfrm>
              <a:off x="7189708" y="336815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/>
            <p:cNvSpPr/>
            <p:nvPr/>
          </p:nvSpPr>
          <p:spPr>
            <a:xfrm>
              <a:off x="6948445" y="423748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/>
            <p:nvPr/>
          </p:nvSpPr>
          <p:spPr>
            <a:xfrm>
              <a:off x="9506786" y="340051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8186058" y="3818832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9167576" y="413760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10169093" y="409802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/>
            <p:cNvSpPr/>
            <p:nvPr/>
          </p:nvSpPr>
          <p:spPr>
            <a:xfrm>
              <a:off x="7655534" y="477692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/>
            <p:cNvSpPr/>
            <p:nvPr/>
          </p:nvSpPr>
          <p:spPr>
            <a:xfrm>
              <a:off x="6914216" y="517876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/>
            <p:nvPr/>
          </p:nvSpPr>
          <p:spPr>
            <a:xfrm>
              <a:off x="7419627" y="581114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8134138" y="546293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9560201" y="4836760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10311032" y="502227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8893197" y="579848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/>
            <p:cNvSpPr/>
            <p:nvPr/>
          </p:nvSpPr>
          <p:spPr>
            <a:xfrm>
              <a:off x="9822991" y="555506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36404</TotalTime>
  <Words>551</Words>
  <Application>Microsoft Macintosh PowerPoint</Application>
  <PresentationFormat>Widescreen</PresentationFormat>
  <Paragraphs>266</Paragraphs>
  <Slides>38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Graeme Lloyd</dc:creator>
  <cp:lastModifiedBy>Microsoft Office User</cp:lastModifiedBy>
  <cp:revision>497</cp:revision>
  <cp:lastPrinted>2018-02-23T09:42:15Z</cp:lastPrinted>
  <dcterms:created xsi:type="dcterms:W3CDTF">2017-01-23T17:51:07Z</dcterms:created>
  <dcterms:modified xsi:type="dcterms:W3CDTF">2020-03-04T20:44:23Z</dcterms:modified>
</cp:coreProperties>
</file>